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259" r:id="rId3"/>
    <p:sldId id="275" r:id="rId4"/>
    <p:sldId id="260" r:id="rId5"/>
    <p:sldId id="263" r:id="rId6"/>
    <p:sldId id="270" r:id="rId7"/>
    <p:sldId id="280" r:id="rId8"/>
    <p:sldId id="281" r:id="rId9"/>
    <p:sldId id="274" r:id="rId10"/>
    <p:sldId id="276" r:id="rId11"/>
    <p:sldId id="273" r:id="rId12"/>
    <p:sldId id="272" r:id="rId13"/>
    <p:sldId id="266" r:id="rId14"/>
    <p:sldId id="261" r:id="rId15"/>
    <p:sldId id="283" r:id="rId16"/>
    <p:sldId id="265" r:id="rId17"/>
    <p:sldId id="277" r:id="rId18"/>
    <p:sldId id="278" r:id="rId19"/>
    <p:sldId id="279" r:id="rId20"/>
    <p:sldId id="282" r:id="rId21"/>
    <p:sldId id="269" r:id="rId22"/>
  </p:sldIdLst>
  <p:sldSz cx="9144000" cy="6858000" type="screen4x3"/>
  <p:notesSz cx="6858000" cy="987425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7"/>
    <a:srgbClr val="FFE697"/>
    <a:srgbClr val="FFDF79"/>
    <a:srgbClr val="FFCF37"/>
    <a:srgbClr val="121DFA"/>
    <a:srgbClr val="0A0399"/>
    <a:srgbClr val="F20000"/>
    <a:srgbClr val="F434D9"/>
    <a:srgbClr val="FF6161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434" autoAdjust="0"/>
  </p:normalViewPr>
  <p:slideViewPr>
    <p:cSldViewPr>
      <p:cViewPr varScale="1">
        <p:scale>
          <a:sx n="69" d="100"/>
          <a:sy n="69" d="100"/>
        </p:scale>
        <p:origin x="130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B0ACB-FCF1-4E37-8A93-316B6E212057}" type="datetimeFigureOut">
              <a:rPr lang="hr-HR" smtClean="0"/>
              <a:t>13.8.2019.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8825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9378825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A056A-5901-4DCC-9FC1-F29A222D07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1336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01C15-B13B-4643-8B09-9E4FC4C0973F}" type="datetimeFigureOut">
              <a:rPr lang="hr-HR" smtClean="0"/>
              <a:t>13.8.2019.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751389"/>
            <a:ext cx="5486400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8951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378951"/>
            <a:ext cx="29718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641A0-EE3E-43AC-977E-F6E5E0C7BB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267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641A0-EE3E-43AC-977E-F6E5E0C7BBDB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865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641A0-EE3E-43AC-977E-F6E5E0C7BBDB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652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9C80-FA81-419E-924A-60F2B8156FED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259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3283-E7AC-42D7-B466-8ABCD1F00B23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327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D655-0446-49A4-A41D-014E1D6E0D5B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94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2B8-CA48-40E4-8365-064775D1B171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393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85A5-C22F-4FD8-B661-4E995A1401C8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001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7ED48-1929-477D-9D8D-64E0235416BD}" type="datetime1">
              <a:rPr lang="hr-HR" smtClean="0"/>
              <a:t>13.8.2019.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37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E50A-D525-4DEE-A46D-497D1FF85515}" type="datetime1">
              <a:rPr lang="hr-HR" smtClean="0"/>
              <a:t>13.8.2019.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20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83EB-7419-4D14-BE02-8BB46A342848}" type="datetime1">
              <a:rPr lang="hr-HR" smtClean="0"/>
              <a:t>13.8.2019.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665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2743-1252-41E2-9DD9-59EF68CB5F7B}" type="datetime1">
              <a:rPr lang="hr-HR" smtClean="0"/>
              <a:t>13.8.2019.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6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17E9-B8FA-45E1-87BA-0F9C9E234B1A}" type="datetime1">
              <a:rPr lang="hr-HR" smtClean="0"/>
              <a:t>13.8.2019.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180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2943-23DA-4E54-9031-88E2352A9D3C}" type="datetime1">
              <a:rPr lang="hr-HR" smtClean="0"/>
              <a:t>13.8.2019.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757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998C-5A21-44F5-9BAC-006EC8221AC8}" type="datetime1">
              <a:rPr lang="hr-HR" smtClean="0"/>
              <a:t>13.8.2019.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FD8CD-385F-449C-84BC-6DBE251613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232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Nadal%20Cramps%20Up%20During%20Press%20Conference%202011%20US%20Open.avi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Djokovic%20COLLAPSES%20vs%20Nadal%20Australian%20Open%202012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Nadal%20and%20Djokovic%20nearly%20collapse%20-%20Australian%20Open%202012.avi" TargetMode="Externa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503302"/>
            <a:ext cx="9144000" cy="1252926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121DFA"/>
                </a:solidFill>
              </a:rPr>
              <a:t>VODA, ELEKTROLITI, UGLJIKOHIDRATI</a:t>
            </a:r>
            <a:br>
              <a:rPr lang="hr-HR" b="1" dirty="0">
                <a:solidFill>
                  <a:srgbClr val="121DFA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>POBJEDA ILI PORAZ U TENISKOM MEČU ?</a:t>
            </a:r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50" y="182894"/>
            <a:ext cx="2855502" cy="2340283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" y="182894"/>
            <a:ext cx="2861114" cy="2344882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58" y="182894"/>
            <a:ext cx="2855502" cy="234028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38" y="3791173"/>
            <a:ext cx="4384986" cy="29224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" y="3791174"/>
            <a:ext cx="4373281" cy="29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6" y="129006"/>
            <a:ext cx="7787208" cy="6553832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678396" y="1124744"/>
            <a:ext cx="7787208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800" b="1" dirty="0">
                <a:solidFill>
                  <a:srgbClr val="FF0000"/>
                </a:solidFill>
              </a:rPr>
              <a:t>Gubitak litre znoja uvjetuje povećanje u tjelesnoj temperaturi za oko</a:t>
            </a:r>
          </a:p>
          <a:p>
            <a:r>
              <a:rPr lang="hr-HR" sz="1800" b="1" dirty="0">
                <a:solidFill>
                  <a:srgbClr val="FF0000"/>
                </a:solidFill>
              </a:rPr>
              <a:t> 0,3 stupnja C te frekvenciji srca za oko 8 otkucaja. </a:t>
            </a:r>
          </a:p>
        </p:txBody>
      </p:sp>
    </p:spTree>
    <p:extLst>
      <p:ext uri="{BB962C8B-B14F-4D97-AF65-F5344CB8AC3E}">
        <p14:creationId xmlns:p14="http://schemas.microsoft.com/office/powerpoint/2010/main" val="404666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1" y="4952055"/>
            <a:ext cx="8299153" cy="1404295"/>
          </a:xfrm>
          <a:prstGeom prst="rect">
            <a:avLst/>
          </a:prstGeom>
        </p:spPr>
      </p:pic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1755607"/>
            <a:ext cx="8299153" cy="3275055"/>
          </a:xfrm>
        </p:spPr>
      </p:pic>
      <p:sp>
        <p:nvSpPr>
          <p:cNvPr id="10" name="Elipsa 9"/>
          <p:cNvSpPr/>
          <p:nvPr/>
        </p:nvSpPr>
        <p:spPr>
          <a:xfrm>
            <a:off x="3551706" y="1688667"/>
            <a:ext cx="1440160" cy="690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437129" y="5085184"/>
            <a:ext cx="145312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5" y="198175"/>
            <a:ext cx="4584029" cy="1443969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5035423" y="231755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rgbClr val="FF0000"/>
                </a:solidFill>
              </a:rPr>
              <a:t>Baghdatis</a:t>
            </a:r>
            <a:r>
              <a:rPr lang="hr-HR" b="1" dirty="0">
                <a:solidFill>
                  <a:srgbClr val="FF0000"/>
                </a:solidFill>
              </a:rPr>
              <a:t> – 82 kg</a:t>
            </a:r>
          </a:p>
          <a:p>
            <a:pPr algn="ctr"/>
            <a:r>
              <a:rPr lang="hr-HR" b="1" dirty="0">
                <a:solidFill>
                  <a:srgbClr val="FF0000"/>
                </a:solidFill>
              </a:rPr>
              <a:t>3 h x 1.5 l / h = 4.5 litara</a:t>
            </a:r>
          </a:p>
          <a:p>
            <a:pPr algn="ctr"/>
            <a:r>
              <a:rPr lang="hr-HR" b="1" dirty="0">
                <a:solidFill>
                  <a:srgbClr val="FF0000"/>
                </a:solidFill>
              </a:rPr>
              <a:t>82 x 5.5 = 4.5 </a:t>
            </a:r>
          </a:p>
          <a:p>
            <a:pPr algn="ctr"/>
            <a:r>
              <a:rPr lang="hr-HR" b="1" dirty="0">
                <a:solidFill>
                  <a:srgbClr val="FF0000"/>
                </a:solidFill>
              </a:rPr>
              <a:t>ulazak u zonu teške dehidracije </a:t>
            </a:r>
          </a:p>
          <a:p>
            <a:pPr algn="ctr"/>
            <a:r>
              <a:rPr lang="hr-HR" b="1" dirty="0">
                <a:solidFill>
                  <a:srgbClr val="FF0000"/>
                </a:solidFill>
              </a:rPr>
              <a:t>(5.5 %)</a:t>
            </a:r>
          </a:p>
        </p:txBody>
      </p:sp>
    </p:spTree>
    <p:extLst>
      <p:ext uri="{BB962C8B-B14F-4D97-AF65-F5344CB8AC3E}">
        <p14:creationId xmlns:p14="http://schemas.microsoft.com/office/powerpoint/2010/main" val="29968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2" y="188640"/>
            <a:ext cx="8726935" cy="6465815"/>
          </a:xfrm>
        </p:spPr>
      </p:pic>
      <p:sp>
        <p:nvSpPr>
          <p:cNvPr id="3" name="TekstniOkvir 2"/>
          <p:cNvSpPr txBox="1"/>
          <p:nvPr/>
        </p:nvSpPr>
        <p:spPr>
          <a:xfrm>
            <a:off x="1043608" y="1529054"/>
            <a:ext cx="2664296" cy="93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chemeClr val="bg1"/>
                </a:solidFill>
                <a:hlinkClick r:id="rId3" action="ppaction://hlinkfile"/>
              </a:rPr>
              <a:t>Nadal</a:t>
            </a:r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 </a:t>
            </a:r>
            <a:r>
              <a:rPr lang="hr-HR" b="1" dirty="0" err="1">
                <a:solidFill>
                  <a:schemeClr val="bg1"/>
                </a:solidFill>
                <a:hlinkClick r:id="rId3" action="ppaction://hlinkfile"/>
              </a:rPr>
              <a:t>Cramps</a:t>
            </a:r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 </a:t>
            </a:r>
            <a:r>
              <a:rPr lang="hr-HR" b="1" dirty="0" err="1">
                <a:solidFill>
                  <a:schemeClr val="bg1"/>
                </a:solidFill>
                <a:hlinkClick r:id="rId3" action="ppaction://hlinkfile"/>
              </a:rPr>
              <a:t>Up</a:t>
            </a:r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 </a:t>
            </a:r>
            <a:r>
              <a:rPr lang="hr-HR" b="1" dirty="0" err="1">
                <a:solidFill>
                  <a:schemeClr val="bg1"/>
                </a:solidFill>
                <a:hlinkClick r:id="rId3" action="ppaction://hlinkfile"/>
              </a:rPr>
              <a:t>During</a:t>
            </a:r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 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Press </a:t>
            </a:r>
            <a:r>
              <a:rPr lang="hr-HR" b="1" dirty="0" err="1">
                <a:solidFill>
                  <a:schemeClr val="bg1"/>
                </a:solidFill>
                <a:hlinkClick r:id="rId3" action="ppaction://hlinkfile"/>
              </a:rPr>
              <a:t>Conference</a:t>
            </a:r>
            <a:endParaRPr lang="hr-HR" b="1" dirty="0">
              <a:solidFill>
                <a:schemeClr val="bg1"/>
              </a:solidFill>
              <a:hlinkClick r:id="rId3" action="ppaction://hlinkfile"/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  <a:hlinkClick r:id="rId3" action="ppaction://hlinkfile"/>
              </a:rPr>
              <a:t>2011 US Open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156176" y="1628800"/>
            <a:ext cx="2530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Đoković – </a:t>
            </a:r>
            <a:r>
              <a:rPr lang="hr-HR" b="1" dirty="0" err="1">
                <a:solidFill>
                  <a:schemeClr val="bg1"/>
                </a:solidFill>
              </a:rPr>
              <a:t>Nadal</a:t>
            </a:r>
            <a:endParaRPr lang="hr-HR" b="1" dirty="0">
              <a:solidFill>
                <a:schemeClr val="bg1"/>
              </a:solidFill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6-2, 6-4, 6-7 (3-7), 6-1</a:t>
            </a: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4 sata i 10 minuta</a:t>
            </a:r>
          </a:p>
        </p:txBody>
      </p:sp>
    </p:spTree>
    <p:extLst>
      <p:ext uri="{BB962C8B-B14F-4D97-AF65-F5344CB8AC3E}">
        <p14:creationId xmlns:p14="http://schemas.microsoft.com/office/powerpoint/2010/main" val="145187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hr-HR" dirty="0"/>
          </a:p>
          <a:p>
            <a:pPr marL="0" indent="0">
              <a:buNone/>
            </a:pPr>
            <a:r>
              <a:rPr lang="hr-HR" sz="2800" dirty="0"/>
              <a:t>         </a:t>
            </a:r>
          </a:p>
          <a:p>
            <a:pPr marL="0" indent="0">
              <a:buNone/>
            </a:pPr>
            <a:r>
              <a:rPr lang="hr-HR" sz="2800" dirty="0"/>
              <a:t>                                         </a:t>
            </a:r>
            <a:r>
              <a:rPr lang="hr-HR" b="1" dirty="0" err="1">
                <a:solidFill>
                  <a:srgbClr val="C00000"/>
                </a:solidFill>
              </a:rPr>
              <a:t>Plasma</a:t>
            </a:r>
            <a:r>
              <a:rPr lang="hr-HR" b="1" dirty="0">
                <a:solidFill>
                  <a:srgbClr val="C00000"/>
                </a:solidFill>
              </a:rPr>
              <a:t> </a:t>
            </a:r>
            <a:r>
              <a:rPr lang="hr-HR" b="1" dirty="0" err="1">
                <a:solidFill>
                  <a:srgbClr val="C00000"/>
                </a:solidFill>
              </a:rPr>
              <a:t>volume</a:t>
            </a:r>
            <a:endParaRPr lang="hr-H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800" b="1" dirty="0">
                <a:solidFill>
                  <a:srgbClr val="FF0000"/>
                </a:solidFill>
              </a:rPr>
              <a:t>     </a:t>
            </a:r>
            <a:r>
              <a:rPr lang="hr-HR" sz="2800" b="1" dirty="0" err="1">
                <a:solidFill>
                  <a:srgbClr val="FF0000"/>
                </a:solidFill>
              </a:rPr>
              <a:t>Cardiac</a:t>
            </a:r>
            <a:r>
              <a:rPr lang="hr-HR" sz="2800" b="1" dirty="0">
                <a:solidFill>
                  <a:srgbClr val="FF0000"/>
                </a:solidFill>
              </a:rPr>
              <a:t> Output      </a:t>
            </a:r>
            <a:r>
              <a:rPr lang="hr-HR" sz="2800" b="1" dirty="0" err="1">
                <a:solidFill>
                  <a:srgbClr val="FF0000"/>
                </a:solidFill>
              </a:rPr>
              <a:t>Peripheral</a:t>
            </a:r>
            <a:r>
              <a:rPr lang="hr-HR" sz="2800" b="1" dirty="0">
                <a:solidFill>
                  <a:srgbClr val="FF0000"/>
                </a:solidFill>
              </a:rPr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Blood</a:t>
            </a:r>
            <a:r>
              <a:rPr lang="hr-HR" sz="2800" b="1" dirty="0">
                <a:solidFill>
                  <a:srgbClr val="FF0000"/>
                </a:solidFill>
              </a:rPr>
              <a:t> </a:t>
            </a:r>
            <a:r>
              <a:rPr lang="hr-HR" sz="2800" b="1" dirty="0" err="1">
                <a:solidFill>
                  <a:srgbClr val="FF0000"/>
                </a:solidFill>
              </a:rPr>
              <a:t>Flow</a:t>
            </a:r>
            <a:r>
              <a:rPr lang="hr-HR" sz="2800" b="1" dirty="0">
                <a:solidFill>
                  <a:srgbClr val="FF0000"/>
                </a:solidFill>
              </a:rPr>
              <a:t>      </a:t>
            </a:r>
            <a:r>
              <a:rPr lang="hr-HR" sz="2800" b="1" dirty="0" err="1">
                <a:solidFill>
                  <a:srgbClr val="FF0000"/>
                </a:solidFill>
              </a:rPr>
              <a:t>Sweat</a:t>
            </a:r>
            <a:r>
              <a:rPr lang="hr-HR" sz="2800" b="1" dirty="0">
                <a:solidFill>
                  <a:srgbClr val="FF0000"/>
                </a:solidFill>
              </a:rPr>
              <a:t> Rate</a:t>
            </a:r>
          </a:p>
          <a:p>
            <a:pPr marL="0" indent="0">
              <a:buNone/>
            </a:pPr>
            <a:r>
              <a:rPr lang="hr-HR" sz="2800" b="1" dirty="0">
                <a:solidFill>
                  <a:srgbClr val="FF0000"/>
                </a:solidFill>
              </a:rPr>
              <a:t>                               </a:t>
            </a:r>
          </a:p>
          <a:p>
            <a:pPr marL="0" indent="0">
              <a:buNone/>
            </a:pPr>
            <a:endParaRPr lang="hr-HR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8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hr-HR" b="1" dirty="0" err="1">
                <a:solidFill>
                  <a:srgbClr val="C00000"/>
                </a:solidFill>
              </a:rPr>
              <a:t>Termoregulation</a:t>
            </a:r>
            <a:endParaRPr lang="hr-H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800" b="1" dirty="0">
                <a:solidFill>
                  <a:srgbClr val="FF0000"/>
                </a:solidFill>
              </a:rPr>
              <a:t>        </a:t>
            </a:r>
            <a:r>
              <a:rPr lang="hr-HR" sz="2800" b="1" dirty="0" err="1">
                <a:solidFill>
                  <a:srgbClr val="F434D9"/>
                </a:solidFill>
              </a:rPr>
              <a:t>Heart</a:t>
            </a:r>
            <a:r>
              <a:rPr lang="hr-HR" sz="2800" b="1" dirty="0">
                <a:solidFill>
                  <a:srgbClr val="F434D9"/>
                </a:solidFill>
              </a:rPr>
              <a:t>               Core               </a:t>
            </a:r>
            <a:r>
              <a:rPr lang="hr-HR" sz="2800" b="1" dirty="0" err="1">
                <a:solidFill>
                  <a:srgbClr val="F434D9"/>
                </a:solidFill>
              </a:rPr>
              <a:t>Perceived</a:t>
            </a:r>
            <a:r>
              <a:rPr lang="hr-HR" sz="2800" b="1" dirty="0">
                <a:solidFill>
                  <a:srgbClr val="F434D9"/>
                </a:solidFill>
              </a:rPr>
              <a:t>             </a:t>
            </a:r>
            <a:r>
              <a:rPr lang="hr-HR" sz="2800" b="1" dirty="0" err="1">
                <a:solidFill>
                  <a:srgbClr val="F434D9"/>
                </a:solidFill>
              </a:rPr>
              <a:t>Premature</a:t>
            </a:r>
            <a:endParaRPr lang="hr-HR" sz="2800" b="1" dirty="0">
              <a:solidFill>
                <a:srgbClr val="F434D9"/>
              </a:solidFill>
            </a:endParaRPr>
          </a:p>
          <a:p>
            <a:pPr marL="0" indent="0">
              <a:buNone/>
            </a:pPr>
            <a:r>
              <a:rPr lang="hr-HR" sz="2800" b="1" dirty="0">
                <a:solidFill>
                  <a:srgbClr val="F434D9"/>
                </a:solidFill>
              </a:rPr>
              <a:t>         Rate          Temperature          </a:t>
            </a:r>
            <a:r>
              <a:rPr lang="hr-HR" sz="2800" b="1" dirty="0" err="1">
                <a:solidFill>
                  <a:srgbClr val="F434D9"/>
                </a:solidFill>
              </a:rPr>
              <a:t>Effort</a:t>
            </a:r>
            <a:r>
              <a:rPr lang="hr-HR" sz="2800" b="1" dirty="0">
                <a:solidFill>
                  <a:srgbClr val="F434D9"/>
                </a:solidFill>
              </a:rPr>
              <a:t>                    </a:t>
            </a:r>
            <a:r>
              <a:rPr lang="hr-HR" sz="2800" b="1" dirty="0" err="1">
                <a:solidFill>
                  <a:srgbClr val="F434D9"/>
                </a:solidFill>
              </a:rPr>
              <a:t>Fatigue</a:t>
            </a:r>
            <a:endParaRPr lang="hr-HR" sz="2800" b="1" dirty="0">
              <a:solidFill>
                <a:srgbClr val="F434D9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771800" y="280314"/>
            <a:ext cx="3264412" cy="653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rgbClr val="121DFA"/>
                </a:solidFill>
              </a:rPr>
              <a:t>DEHIDRACIJA</a:t>
            </a:r>
          </a:p>
        </p:txBody>
      </p:sp>
      <p:cxnSp>
        <p:nvCxnSpPr>
          <p:cNvPr id="8" name="Ravni poveznik 7"/>
          <p:cNvCxnSpPr/>
          <p:nvPr/>
        </p:nvCxnSpPr>
        <p:spPr>
          <a:xfrm>
            <a:off x="1691196" y="1772816"/>
            <a:ext cx="5928320" cy="0"/>
          </a:xfrm>
          <a:prstGeom prst="line">
            <a:avLst/>
          </a:prstGeom>
          <a:ln w="28575">
            <a:solidFill>
              <a:srgbClr val="121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685352" y="1772816"/>
            <a:ext cx="0" cy="360040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4495204" y="1556792"/>
            <a:ext cx="0" cy="51072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/>
          <p:cNvCxnSpPr/>
          <p:nvPr/>
        </p:nvCxnSpPr>
        <p:spPr>
          <a:xfrm>
            <a:off x="7602344" y="1772816"/>
            <a:ext cx="0" cy="360040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3131840" y="1196752"/>
            <a:ext cx="0" cy="360040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1689900" y="3006954"/>
            <a:ext cx="0" cy="360040"/>
          </a:xfrm>
          <a:prstGeom prst="line">
            <a:avLst/>
          </a:prstGeom>
          <a:ln w="28575">
            <a:solidFill>
              <a:srgbClr val="121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7602344" y="3006954"/>
            <a:ext cx="0" cy="360040"/>
          </a:xfrm>
          <a:prstGeom prst="line">
            <a:avLst/>
          </a:prstGeom>
          <a:ln w="28575">
            <a:solidFill>
              <a:srgbClr val="121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 flipV="1">
            <a:off x="1685352" y="3358837"/>
            <a:ext cx="5934164" cy="2977"/>
          </a:xfrm>
          <a:prstGeom prst="line">
            <a:avLst/>
          </a:prstGeom>
          <a:ln w="28575">
            <a:solidFill>
              <a:srgbClr val="121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/>
          <p:cNvCxnSpPr/>
          <p:nvPr/>
        </p:nvCxnSpPr>
        <p:spPr>
          <a:xfrm>
            <a:off x="323528" y="2165526"/>
            <a:ext cx="0" cy="51072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/>
          <p:cNvCxnSpPr/>
          <p:nvPr/>
        </p:nvCxnSpPr>
        <p:spPr>
          <a:xfrm>
            <a:off x="6732240" y="2132856"/>
            <a:ext cx="0" cy="51072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/>
          <p:cNvCxnSpPr/>
          <p:nvPr/>
        </p:nvCxnSpPr>
        <p:spPr>
          <a:xfrm>
            <a:off x="2997217" y="2132856"/>
            <a:ext cx="0" cy="51072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>
            <a:off x="4504029" y="2676250"/>
            <a:ext cx="0" cy="85409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38"/>
          <p:cNvCxnSpPr/>
          <p:nvPr/>
        </p:nvCxnSpPr>
        <p:spPr>
          <a:xfrm>
            <a:off x="4495204" y="4249981"/>
            <a:ext cx="8825" cy="4253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ni poveznik 41"/>
          <p:cNvCxnSpPr/>
          <p:nvPr/>
        </p:nvCxnSpPr>
        <p:spPr>
          <a:xfrm>
            <a:off x="1187624" y="4680541"/>
            <a:ext cx="67687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ni poveznik sa strelicom 43"/>
          <p:cNvCxnSpPr/>
          <p:nvPr/>
        </p:nvCxnSpPr>
        <p:spPr>
          <a:xfrm>
            <a:off x="3188030" y="3717032"/>
            <a:ext cx="0" cy="51072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ni poveznik sa strelicom 44"/>
          <p:cNvCxnSpPr/>
          <p:nvPr/>
        </p:nvCxnSpPr>
        <p:spPr>
          <a:xfrm flipV="1">
            <a:off x="539552" y="5412554"/>
            <a:ext cx="0" cy="54339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ni poveznik sa strelicom 45"/>
          <p:cNvCxnSpPr/>
          <p:nvPr/>
        </p:nvCxnSpPr>
        <p:spPr>
          <a:xfrm flipV="1">
            <a:off x="2195736" y="5412554"/>
            <a:ext cx="0" cy="60873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vni poveznik sa strelicom 46"/>
          <p:cNvCxnSpPr/>
          <p:nvPr/>
        </p:nvCxnSpPr>
        <p:spPr>
          <a:xfrm flipV="1">
            <a:off x="4495204" y="5425555"/>
            <a:ext cx="0" cy="569396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ni poveznik sa strelicom 47"/>
          <p:cNvCxnSpPr/>
          <p:nvPr/>
        </p:nvCxnSpPr>
        <p:spPr>
          <a:xfrm flipV="1">
            <a:off x="7020272" y="5425555"/>
            <a:ext cx="0" cy="576064"/>
          </a:xfrm>
          <a:prstGeom prst="straightConnector1">
            <a:avLst/>
          </a:prstGeom>
          <a:ln w="57150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vni poveznik sa strelicom 53"/>
          <p:cNvCxnSpPr/>
          <p:nvPr/>
        </p:nvCxnSpPr>
        <p:spPr>
          <a:xfrm>
            <a:off x="1187624" y="4653136"/>
            <a:ext cx="0" cy="51072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ni poveznik sa strelicom 54"/>
          <p:cNvCxnSpPr/>
          <p:nvPr/>
        </p:nvCxnSpPr>
        <p:spPr>
          <a:xfrm>
            <a:off x="3138788" y="4680541"/>
            <a:ext cx="0" cy="51072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ni poveznik sa strelicom 55"/>
          <p:cNvCxnSpPr/>
          <p:nvPr/>
        </p:nvCxnSpPr>
        <p:spPr>
          <a:xfrm>
            <a:off x="5364088" y="4680541"/>
            <a:ext cx="0" cy="51072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ni poveznik sa strelicom 56"/>
          <p:cNvCxnSpPr/>
          <p:nvPr/>
        </p:nvCxnSpPr>
        <p:spPr>
          <a:xfrm>
            <a:off x="7956376" y="4680541"/>
            <a:ext cx="0" cy="510724"/>
          </a:xfrm>
          <a:prstGeom prst="straightConnector1">
            <a:avLst/>
          </a:prstGeom>
          <a:ln w="28575">
            <a:solidFill>
              <a:srgbClr val="121D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18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" name="Rezervirano mjesto sadržaja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8" y="185056"/>
            <a:ext cx="8683364" cy="6527722"/>
          </a:xfrm>
        </p:spPr>
      </p:pic>
    </p:spTree>
    <p:extLst>
      <p:ext uri="{BB962C8B-B14F-4D97-AF65-F5344CB8AC3E}">
        <p14:creationId xmlns:p14="http://schemas.microsoft.com/office/powerpoint/2010/main" val="1605036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0192" y="1412776"/>
            <a:ext cx="2664296" cy="5981659"/>
          </a:xfrm>
        </p:spPr>
        <p:txBody>
          <a:bodyPr>
            <a:normAutofit fontScale="90000"/>
          </a:bodyPr>
          <a:lstStyle/>
          <a:p>
            <a:r>
              <a:rPr lang="hr-HR" sz="3100" b="1" dirty="0">
                <a:solidFill>
                  <a:srgbClr val="FF0000"/>
                </a:solidFill>
              </a:rPr>
              <a:t>HIPONATREMIJA</a:t>
            </a:r>
            <a:br>
              <a:rPr lang="hr-HR" sz="2000" b="1" dirty="0"/>
            </a:br>
            <a:r>
              <a:rPr lang="hr-HR" sz="2200" b="1" dirty="0">
                <a:solidFill>
                  <a:srgbClr val="121DFA"/>
                </a:solidFill>
              </a:rPr>
              <a:t>simptomi</a:t>
            </a:r>
            <a:br>
              <a:rPr lang="hr-HR" sz="2200" b="1" dirty="0">
                <a:solidFill>
                  <a:srgbClr val="121DFA"/>
                </a:solidFill>
              </a:rPr>
            </a:br>
            <a:r>
              <a:rPr lang="hr-HR" sz="2200" b="1" dirty="0">
                <a:solidFill>
                  <a:srgbClr val="121DFA"/>
                </a:solidFill>
              </a:rPr>
              <a:t>mogu biti isti kao i kod dehidracije</a:t>
            </a:r>
            <a:br>
              <a:rPr lang="hr-HR" sz="2200" b="1" dirty="0"/>
            </a:br>
            <a:r>
              <a:rPr lang="hr-HR" sz="2200" b="1" dirty="0"/>
              <a:t>- ekstremna slabost</a:t>
            </a:r>
            <a:br>
              <a:rPr lang="hr-HR" sz="2200" b="1" dirty="0"/>
            </a:br>
            <a:r>
              <a:rPr lang="hr-HR" sz="2200" b="1" dirty="0"/>
              <a:t>- mučnina</a:t>
            </a:r>
            <a:br>
              <a:rPr lang="hr-HR" sz="2200" b="1" dirty="0"/>
            </a:br>
            <a:r>
              <a:rPr lang="hr-HR" sz="2200" b="1" dirty="0"/>
              <a:t>- vrtoglavica</a:t>
            </a:r>
            <a:br>
              <a:rPr lang="hr-HR" sz="2200" b="1" dirty="0"/>
            </a:br>
            <a:r>
              <a:rPr lang="hr-HR" sz="2200" b="1" dirty="0"/>
              <a:t>- konfuzija</a:t>
            </a:r>
            <a:br>
              <a:rPr lang="hr-HR" sz="2200" b="1" dirty="0"/>
            </a:br>
            <a:r>
              <a:rPr lang="hr-HR" sz="2200" b="1" dirty="0"/>
              <a:t>- povraćanje</a:t>
            </a:r>
            <a:br>
              <a:rPr lang="hr-HR" sz="2200" b="1" dirty="0"/>
            </a:br>
            <a:br>
              <a:rPr lang="hr-HR" sz="2200" b="1" dirty="0"/>
            </a:br>
            <a:r>
              <a:rPr lang="hr-HR" sz="2200" b="1" dirty="0">
                <a:solidFill>
                  <a:srgbClr val="FF0000"/>
                </a:solidFill>
              </a:rPr>
              <a:t>Ako </a:t>
            </a:r>
            <a:r>
              <a:rPr lang="hr-HR" sz="2200" b="1" dirty="0" err="1">
                <a:solidFill>
                  <a:srgbClr val="FF0000"/>
                </a:solidFill>
              </a:rPr>
              <a:t>hiponatremija</a:t>
            </a:r>
            <a:r>
              <a:rPr lang="hr-HR" sz="2200" b="1" dirty="0">
                <a:solidFill>
                  <a:srgbClr val="FF0000"/>
                </a:solidFill>
              </a:rPr>
              <a:t> nije tretirana - neurološke disfunkcije mogu dovesti do kome i smrti.</a:t>
            </a:r>
            <a:br>
              <a:rPr lang="hr-HR" sz="2200" b="1" dirty="0">
                <a:solidFill>
                  <a:srgbClr val="FF0000"/>
                </a:solidFill>
              </a:rPr>
            </a:br>
            <a:br>
              <a:rPr lang="hr-HR" sz="2200" b="1" dirty="0">
                <a:solidFill>
                  <a:srgbClr val="FF0000"/>
                </a:solidFill>
              </a:rPr>
            </a:br>
            <a:r>
              <a:rPr lang="hr-HR" sz="2200" b="1" dirty="0" err="1">
                <a:solidFill>
                  <a:srgbClr val="FF0000"/>
                </a:solidFill>
              </a:rPr>
              <a:t>Hiponatremija</a:t>
            </a:r>
            <a:br>
              <a:rPr lang="hr-HR" sz="2200" b="1" dirty="0">
                <a:solidFill>
                  <a:srgbClr val="FF0000"/>
                </a:solidFill>
              </a:rPr>
            </a:br>
            <a:r>
              <a:rPr lang="hr-HR" sz="2200" b="1" dirty="0">
                <a:solidFill>
                  <a:srgbClr val="121DFA"/>
                </a:solidFill>
              </a:rPr>
              <a:t>klinički definirana kao pad koncentracije natrija u serumu ispod 135 </a:t>
            </a:r>
            <a:r>
              <a:rPr lang="hr-HR" sz="2200" b="1" dirty="0" err="1">
                <a:solidFill>
                  <a:srgbClr val="121DFA"/>
                </a:solidFill>
              </a:rPr>
              <a:t>mmol</a:t>
            </a:r>
            <a:r>
              <a:rPr lang="hr-HR" sz="2200" b="1" dirty="0">
                <a:solidFill>
                  <a:srgbClr val="121DFA"/>
                </a:solidFill>
              </a:rPr>
              <a:t>/l.</a:t>
            </a:r>
            <a:br>
              <a:rPr lang="hr-HR" sz="2000" b="1" dirty="0">
                <a:solidFill>
                  <a:srgbClr val="121DFA"/>
                </a:solidFill>
              </a:rPr>
            </a:br>
            <a:br>
              <a:rPr lang="hr-HR" sz="2000" b="1" dirty="0">
                <a:solidFill>
                  <a:srgbClr val="121DFA"/>
                </a:solidFill>
              </a:rPr>
            </a:br>
            <a:br>
              <a:rPr lang="hr-HR" sz="2000" b="1" dirty="0"/>
            </a:br>
            <a:br>
              <a:rPr lang="hr-HR" sz="2200" b="1" dirty="0"/>
            </a:br>
            <a:br>
              <a:rPr lang="hr-HR" sz="2200" b="1" dirty="0"/>
            </a:br>
            <a:br>
              <a:rPr lang="hr-HR" sz="2000" b="1" dirty="0"/>
            </a:br>
            <a:br>
              <a:rPr lang="hr-HR" sz="2000" b="1" dirty="0"/>
            </a:br>
            <a:endParaRPr lang="hr-HR" sz="20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4692"/>
            <a:ext cx="5894405" cy="5981658"/>
          </a:xfrm>
        </p:spPr>
      </p:pic>
    </p:spTree>
    <p:extLst>
      <p:ext uri="{BB962C8B-B14F-4D97-AF65-F5344CB8AC3E}">
        <p14:creationId xmlns:p14="http://schemas.microsoft.com/office/powerpoint/2010/main" val="412562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200669"/>
            <a:ext cx="9317838" cy="2067445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Njezino visočanstvo – banana !</a:t>
            </a:r>
            <a:br>
              <a:rPr lang="hr-HR" sz="3600" b="1" dirty="0">
                <a:solidFill>
                  <a:srgbClr val="121DFA"/>
                </a:solidFill>
              </a:rPr>
            </a:br>
            <a:r>
              <a:rPr lang="hr-HR" sz="2400" b="1" dirty="0">
                <a:solidFill>
                  <a:srgbClr val="121DFA"/>
                </a:solidFill>
              </a:rPr>
              <a:t>                                                     - energija</a:t>
            </a:r>
            <a:br>
              <a:rPr lang="hr-HR" sz="2400" b="1" dirty="0">
                <a:solidFill>
                  <a:srgbClr val="121DFA"/>
                </a:solidFill>
              </a:rPr>
            </a:br>
            <a:r>
              <a:rPr lang="hr-HR" sz="2400" b="1" dirty="0">
                <a:solidFill>
                  <a:srgbClr val="121DFA"/>
                </a:solidFill>
              </a:rPr>
              <a:t>                                                              - kalij </a:t>
            </a:r>
            <a:br>
              <a:rPr lang="hr-HR" sz="2400" b="1" dirty="0">
                <a:solidFill>
                  <a:srgbClr val="121DFA"/>
                </a:solidFill>
              </a:rPr>
            </a:br>
            <a:r>
              <a:rPr lang="hr-HR" sz="2400" b="1" dirty="0">
                <a:solidFill>
                  <a:srgbClr val="121DFA"/>
                </a:solidFill>
              </a:rPr>
              <a:t>                                                                                         - mišićni grčevi ?        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8" y="3225201"/>
            <a:ext cx="2098380" cy="314845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91" y="3219695"/>
            <a:ext cx="2090513" cy="31366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43" y="3223347"/>
            <a:ext cx="2088079" cy="313300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34" y="3198440"/>
            <a:ext cx="2104679" cy="315791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37" y="1988840"/>
            <a:ext cx="4190476" cy="105714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41" y="887334"/>
            <a:ext cx="1913142" cy="220301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4" y="1445983"/>
            <a:ext cx="2485714" cy="160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6" y="687194"/>
            <a:ext cx="2412009" cy="29171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3" y="1004016"/>
            <a:ext cx="2207774" cy="3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6" y="274638"/>
            <a:ext cx="7787208" cy="6375559"/>
          </a:xfrm>
        </p:spPr>
      </p:pic>
    </p:spTree>
    <p:extLst>
      <p:ext uri="{BB962C8B-B14F-4D97-AF65-F5344CB8AC3E}">
        <p14:creationId xmlns:p14="http://schemas.microsoft.com/office/powerpoint/2010/main" val="361592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8" y="274638"/>
            <a:ext cx="7865124" cy="6393357"/>
          </a:xfrm>
        </p:spPr>
      </p:pic>
    </p:spTree>
    <p:extLst>
      <p:ext uri="{BB962C8B-B14F-4D97-AF65-F5344CB8AC3E}">
        <p14:creationId xmlns:p14="http://schemas.microsoft.com/office/powerpoint/2010/main" val="110768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71550"/>
            <a:ext cx="8347551" cy="5253889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35334"/>
            <a:ext cx="8363272" cy="12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4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525"/>
            <a:ext cx="5458168" cy="6604843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24" y="136525"/>
            <a:ext cx="2660776" cy="2000240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251520" y="3933056"/>
            <a:ext cx="5458168" cy="1728192"/>
          </a:xfrm>
          <a:prstGeom prst="ellips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24" y="2232018"/>
            <a:ext cx="2660776" cy="22069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99" y="4632200"/>
            <a:ext cx="901401" cy="185884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03" y="2266701"/>
            <a:ext cx="1534897" cy="107956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28" y="4243169"/>
            <a:ext cx="190492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6" y="116632"/>
            <a:ext cx="8745102" cy="6624736"/>
          </a:xfrm>
        </p:spPr>
      </p:pic>
    </p:spTree>
    <p:extLst>
      <p:ext uri="{BB962C8B-B14F-4D97-AF65-F5344CB8AC3E}">
        <p14:creationId xmlns:p14="http://schemas.microsoft.com/office/powerpoint/2010/main" val="2244829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95"/>
            <a:ext cx="9324528" cy="6908575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540568" y="3284984"/>
            <a:ext cx="5595713" cy="3573016"/>
          </a:xfrm>
        </p:spPr>
        <p:txBody>
          <a:bodyPr>
            <a:normAutofit/>
          </a:bodyPr>
          <a:lstStyle/>
          <a:p>
            <a:r>
              <a:rPr lang="hr-HR" sz="6600" b="1" dirty="0">
                <a:solidFill>
                  <a:srgbClr val="FF0000"/>
                </a:solidFill>
              </a:rPr>
              <a:t>HVALA </a:t>
            </a:r>
            <a:br>
              <a:rPr lang="hr-HR" sz="6600" b="1" dirty="0">
                <a:solidFill>
                  <a:srgbClr val="FF0000"/>
                </a:solidFill>
              </a:rPr>
            </a:br>
            <a:r>
              <a:rPr lang="hr-HR" sz="6600" b="1" dirty="0">
                <a:solidFill>
                  <a:srgbClr val="FF0000"/>
                </a:solidFill>
              </a:rPr>
              <a:t>NA </a:t>
            </a:r>
            <a:br>
              <a:rPr lang="hr-HR" sz="6600" b="1" dirty="0">
                <a:solidFill>
                  <a:srgbClr val="FF0000"/>
                </a:solidFill>
              </a:rPr>
            </a:br>
            <a:r>
              <a:rPr lang="hr-HR" sz="6600" b="1" dirty="0">
                <a:solidFill>
                  <a:srgbClr val="FF0000"/>
                </a:solidFill>
              </a:rPr>
              <a:t>PAŽNJI !</a:t>
            </a:r>
          </a:p>
        </p:txBody>
      </p:sp>
    </p:spTree>
    <p:extLst>
      <p:ext uri="{BB962C8B-B14F-4D97-AF65-F5344CB8AC3E}">
        <p14:creationId xmlns:p14="http://schemas.microsoft.com/office/powerpoint/2010/main" val="317004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10732"/>
            <a:ext cx="9144000" cy="451184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rgbClr val="FFEEB7"/>
                </a:solidFill>
              </a:rPr>
              <a:t>skinuto sa internet stranice jednog našeg teniskog kluba</a:t>
            </a:r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8" y="639824"/>
            <a:ext cx="8818137" cy="5904656"/>
          </a:xfrm>
          <a:noFill/>
        </p:spPr>
      </p:pic>
      <p:sp>
        <p:nvSpPr>
          <p:cNvPr id="12" name="Elipsa 11"/>
          <p:cNvSpPr/>
          <p:nvPr/>
        </p:nvSpPr>
        <p:spPr>
          <a:xfrm>
            <a:off x="2627784" y="1196752"/>
            <a:ext cx="2835924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" name="Ravni poveznik 3"/>
          <p:cNvCxnSpPr/>
          <p:nvPr/>
        </p:nvCxnSpPr>
        <p:spPr>
          <a:xfrm>
            <a:off x="295916" y="4221088"/>
            <a:ext cx="3816424" cy="0"/>
          </a:xfrm>
          <a:prstGeom prst="line">
            <a:avLst/>
          </a:prstGeom>
          <a:ln w="28575">
            <a:solidFill>
              <a:srgbClr val="F2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08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81" y="261759"/>
            <a:ext cx="4300707" cy="2866330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759"/>
            <a:ext cx="4340845" cy="2892088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23643" y="116632"/>
            <a:ext cx="4340845" cy="1389813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Utjecaj okruženja i trajanja meča na važnost konzumiranja vode, elektrolita i ugljikohidrata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68" y="3381581"/>
            <a:ext cx="4298020" cy="334311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03104"/>
            <a:ext cx="4340845" cy="70649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8" y="3371659"/>
            <a:ext cx="4328609" cy="25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3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458168" cy="6604843"/>
          </a:xfrm>
        </p:spPr>
      </p:pic>
      <p:sp>
        <p:nvSpPr>
          <p:cNvPr id="6" name="Elipsa 5"/>
          <p:cNvSpPr/>
          <p:nvPr/>
        </p:nvSpPr>
        <p:spPr>
          <a:xfrm>
            <a:off x="251520" y="3861048"/>
            <a:ext cx="5458168" cy="1944216"/>
          </a:xfrm>
          <a:prstGeom prst="ellips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10134"/>
            <a:ext cx="2808312" cy="21111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81774"/>
            <a:ext cx="2808312" cy="21111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06924"/>
            <a:ext cx="2808312" cy="20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0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7477"/>
            <a:ext cx="8747052" cy="6480720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6885714" cy="266667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6300192" y="5661248"/>
            <a:ext cx="2235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hlinkClick r:id="rId4" action="ppaction://hlinkfile"/>
              </a:rPr>
              <a:t>Djokovic</a:t>
            </a:r>
            <a:r>
              <a:rPr lang="hr-HR" b="1" dirty="0">
                <a:hlinkClick r:id="rId4" action="ppaction://hlinkfile"/>
              </a:rPr>
              <a:t> COLLAPSES vs </a:t>
            </a:r>
            <a:r>
              <a:rPr lang="hr-HR" b="1" dirty="0" err="1">
                <a:hlinkClick r:id="rId4" action="ppaction://hlinkfile"/>
              </a:rPr>
              <a:t>Nadal</a:t>
            </a:r>
            <a:r>
              <a:rPr lang="hr-HR" b="1" dirty="0">
                <a:hlinkClick r:id="rId4" action="ppaction://hlinkfile"/>
              </a:rPr>
              <a:t> - </a:t>
            </a:r>
            <a:r>
              <a:rPr lang="hr-HR" b="1" dirty="0" err="1">
                <a:hlinkClick r:id="rId4" action="ppaction://hlinkfile"/>
              </a:rPr>
              <a:t>Australian</a:t>
            </a:r>
            <a:r>
              <a:rPr lang="hr-HR" b="1" dirty="0">
                <a:hlinkClick r:id="rId4" action="ppaction://hlinkfile"/>
              </a:rPr>
              <a:t> Open 2012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79254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138"/>
            <a:ext cx="8643400" cy="576064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8" y="5805579"/>
            <a:ext cx="4495238" cy="7333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18" y="122328"/>
            <a:ext cx="6047619" cy="144761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084168" y="551723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hlinkClick r:id="rId5" action="ppaction://hlinkfile"/>
              </a:rPr>
              <a:t>Djokovic</a:t>
            </a:r>
            <a:r>
              <a:rPr lang="hr-HR" b="1" dirty="0">
                <a:hlinkClick r:id="rId5" action="ppaction://hlinkfile"/>
              </a:rPr>
              <a:t> </a:t>
            </a:r>
            <a:r>
              <a:rPr lang="hr-HR" b="1" dirty="0" err="1">
                <a:hlinkClick r:id="rId5" action="ppaction://hlinkfile"/>
              </a:rPr>
              <a:t>and</a:t>
            </a:r>
            <a:r>
              <a:rPr lang="hr-HR" b="1" dirty="0">
                <a:hlinkClick r:id="rId5" action="ppaction://hlinkfile"/>
              </a:rPr>
              <a:t> </a:t>
            </a:r>
            <a:r>
              <a:rPr lang="hr-HR" b="1" dirty="0" err="1">
                <a:hlinkClick r:id="rId5" action="ppaction://hlinkfile"/>
              </a:rPr>
              <a:t>Nadal</a:t>
            </a:r>
            <a:r>
              <a:rPr lang="hr-HR" b="1" dirty="0">
                <a:hlinkClick r:id="rId5" action="ppaction://hlinkfile"/>
              </a:rPr>
              <a:t> </a:t>
            </a:r>
            <a:r>
              <a:rPr lang="hr-HR" b="1" dirty="0" err="1">
                <a:hlinkClick r:id="rId5" action="ppaction://hlinkfile"/>
              </a:rPr>
              <a:t>nearly</a:t>
            </a:r>
            <a:r>
              <a:rPr lang="hr-HR" b="1" dirty="0">
                <a:hlinkClick r:id="rId5" action="ppaction://hlinkfile"/>
              </a:rPr>
              <a:t> </a:t>
            </a:r>
          </a:p>
          <a:p>
            <a:pPr algn="ctr"/>
            <a:r>
              <a:rPr lang="hr-HR" b="1" dirty="0" err="1">
                <a:hlinkClick r:id="rId5" action="ppaction://hlinkfile"/>
              </a:rPr>
              <a:t>Collapse</a:t>
            </a:r>
            <a:r>
              <a:rPr lang="hr-HR" b="1" dirty="0">
                <a:hlinkClick r:id="rId5" action="ppaction://hlinkfile"/>
              </a:rPr>
              <a:t> – </a:t>
            </a:r>
            <a:r>
              <a:rPr lang="hr-HR" b="1" dirty="0" err="1">
                <a:hlinkClick r:id="rId5" action="ppaction://hlinkfile"/>
              </a:rPr>
              <a:t>Australian</a:t>
            </a:r>
            <a:r>
              <a:rPr lang="hr-HR" b="1" dirty="0">
                <a:hlinkClick r:id="rId5" action="ppaction://hlinkfile"/>
              </a:rPr>
              <a:t> Open 2012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94629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3" y="155727"/>
            <a:ext cx="8734115" cy="6565748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1412775"/>
            <a:ext cx="4160264" cy="538937"/>
          </a:xfrm>
        </p:spPr>
        <p:txBody>
          <a:bodyPr>
            <a:normAutofit fontScale="90000"/>
          </a:bodyPr>
          <a:lstStyle/>
          <a:p>
            <a:pPr algn="l"/>
            <a:r>
              <a:rPr lang="hr-HR" sz="2000" b="1" dirty="0">
                <a:solidFill>
                  <a:srgbClr val="F20000"/>
                </a:solidFill>
              </a:rPr>
              <a:t>deficit od 1.5 l                            1.5 l x 6 h </a:t>
            </a:r>
            <a:br>
              <a:rPr lang="hr-HR" sz="2000" b="1" dirty="0">
                <a:solidFill>
                  <a:srgbClr val="F20000"/>
                </a:solidFill>
              </a:rPr>
            </a:br>
            <a:r>
              <a:rPr lang="hr-HR" sz="2000" b="1" dirty="0">
                <a:solidFill>
                  <a:srgbClr val="F20000"/>
                </a:solidFill>
              </a:rPr>
              <a:t>      po satu                                      = 9 l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88" y="2204864"/>
            <a:ext cx="3555300" cy="1314660"/>
          </a:xfrm>
          <a:prstGeom prst="rect">
            <a:avLst/>
          </a:prstGeom>
        </p:spPr>
      </p:pic>
      <p:cxnSp>
        <p:nvCxnSpPr>
          <p:cNvPr id="7" name="Ravni poveznik 6"/>
          <p:cNvCxnSpPr/>
          <p:nvPr/>
        </p:nvCxnSpPr>
        <p:spPr>
          <a:xfrm>
            <a:off x="971600" y="2754262"/>
            <a:ext cx="3456384" cy="0"/>
          </a:xfrm>
          <a:prstGeom prst="line">
            <a:avLst/>
          </a:prstGeom>
          <a:ln>
            <a:solidFill>
              <a:srgbClr val="F2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/>
          <p:cNvCxnSpPr/>
          <p:nvPr/>
        </p:nvCxnSpPr>
        <p:spPr>
          <a:xfrm>
            <a:off x="971600" y="1052736"/>
            <a:ext cx="3456384" cy="0"/>
          </a:xfrm>
          <a:prstGeom prst="line">
            <a:avLst/>
          </a:prstGeom>
          <a:ln>
            <a:solidFill>
              <a:srgbClr val="F2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2771800" y="1113228"/>
            <a:ext cx="0" cy="1641034"/>
          </a:xfrm>
          <a:prstGeom prst="straightConnector1">
            <a:avLst/>
          </a:prstGeom>
          <a:ln w="28575">
            <a:solidFill>
              <a:srgbClr val="0A0399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1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4238" y="3309265"/>
            <a:ext cx="4189762" cy="3573016"/>
          </a:xfrm>
        </p:spPr>
        <p:txBody>
          <a:bodyPr>
            <a:normAutofit/>
          </a:bodyPr>
          <a:lstStyle/>
          <a:p>
            <a:pPr algn="l"/>
            <a:r>
              <a:rPr lang="hr-HR" sz="1800" dirty="0"/>
              <a:t>                                  </a:t>
            </a:r>
            <a:r>
              <a:rPr lang="hr-HR" sz="1800" b="1" dirty="0">
                <a:solidFill>
                  <a:srgbClr val="F20000"/>
                </a:solidFill>
              </a:rPr>
              <a:t>visina          težina</a:t>
            </a:r>
            <a:br>
              <a:rPr lang="hr-HR" sz="1800" dirty="0"/>
            </a:br>
            <a:r>
              <a:rPr lang="hr-HR" sz="1800" dirty="0"/>
              <a:t>      </a:t>
            </a:r>
            <a:r>
              <a:rPr lang="hr-HR" sz="1800" b="1" dirty="0" err="1">
                <a:solidFill>
                  <a:srgbClr val="F20000"/>
                </a:solidFill>
              </a:rPr>
              <a:t>Nadal</a:t>
            </a:r>
            <a:r>
              <a:rPr lang="hr-HR" sz="1800" b="1" dirty="0">
                <a:solidFill>
                  <a:srgbClr val="F20000"/>
                </a:solidFill>
              </a:rPr>
              <a:t>                </a:t>
            </a:r>
            <a:r>
              <a:rPr lang="hr-HR" sz="1800" b="1" dirty="0">
                <a:solidFill>
                  <a:srgbClr val="0A0399"/>
                </a:solidFill>
              </a:rPr>
              <a:t>185 cm          85 kg</a:t>
            </a:r>
            <a:br>
              <a:rPr lang="hr-HR" sz="1800" b="1" dirty="0">
                <a:solidFill>
                  <a:srgbClr val="F20000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    Federer             </a:t>
            </a:r>
            <a:r>
              <a:rPr lang="hr-HR" sz="1800" b="1" dirty="0">
                <a:solidFill>
                  <a:srgbClr val="0A0399"/>
                </a:solidFill>
              </a:rPr>
              <a:t>185 cm          85 kg</a:t>
            </a:r>
            <a:br>
              <a:rPr lang="hr-HR" sz="1800" b="1" dirty="0">
                <a:solidFill>
                  <a:srgbClr val="F20000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    Đoković             </a:t>
            </a:r>
            <a:r>
              <a:rPr lang="hr-HR" sz="1800" b="1" dirty="0">
                <a:solidFill>
                  <a:srgbClr val="0A0399"/>
                </a:solidFill>
              </a:rPr>
              <a:t>187 cm          80 kg</a:t>
            </a:r>
            <a:br>
              <a:rPr lang="hr-HR" sz="1800" b="1" dirty="0">
                <a:solidFill>
                  <a:srgbClr val="0A0399"/>
                </a:solidFill>
              </a:rPr>
            </a:br>
            <a:br>
              <a:rPr lang="hr-HR" sz="1800" b="1" dirty="0">
                <a:solidFill>
                  <a:srgbClr val="0A0399"/>
                </a:solidFill>
              </a:rPr>
            </a:br>
            <a:r>
              <a:rPr lang="hr-HR" sz="1800" b="1" dirty="0">
                <a:solidFill>
                  <a:srgbClr val="0A0399"/>
                </a:solidFill>
              </a:rPr>
              <a:t>                                    </a:t>
            </a:r>
            <a:r>
              <a:rPr lang="hr-HR" sz="1800" b="1" dirty="0">
                <a:solidFill>
                  <a:srgbClr val="F20000"/>
                </a:solidFill>
              </a:rPr>
              <a:t>DEHIDRACIJA</a:t>
            </a:r>
            <a:br>
              <a:rPr lang="hr-HR" sz="1800" b="1" dirty="0">
                <a:solidFill>
                  <a:srgbClr val="F20000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blaga              </a:t>
            </a:r>
            <a:r>
              <a:rPr lang="hr-HR" sz="1800" b="1" dirty="0">
                <a:solidFill>
                  <a:srgbClr val="0A0399"/>
                </a:solidFill>
              </a:rPr>
              <a:t>- 1 do -3 % tjelesne težine</a:t>
            </a:r>
            <a:br>
              <a:rPr lang="hr-HR" sz="1800" b="1" dirty="0">
                <a:solidFill>
                  <a:srgbClr val="F20000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umjerena      </a:t>
            </a:r>
            <a:r>
              <a:rPr lang="hr-HR" sz="1800" b="1" dirty="0">
                <a:solidFill>
                  <a:srgbClr val="0A0399"/>
                </a:solidFill>
              </a:rPr>
              <a:t>- 3 do -5 % tjelesne težine</a:t>
            </a:r>
            <a:br>
              <a:rPr lang="hr-HR" sz="1800" b="1" dirty="0">
                <a:solidFill>
                  <a:srgbClr val="F20000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teška              </a:t>
            </a:r>
            <a:r>
              <a:rPr lang="hr-HR" sz="1800" b="1" dirty="0">
                <a:solidFill>
                  <a:srgbClr val="0A0399"/>
                </a:solidFill>
              </a:rPr>
              <a:t>gubitak više od 5 % tjelesne</a:t>
            </a:r>
            <a:br>
              <a:rPr lang="hr-HR" sz="1800" b="1" dirty="0">
                <a:solidFill>
                  <a:srgbClr val="0A0399"/>
                </a:solidFill>
              </a:rPr>
            </a:br>
            <a:r>
              <a:rPr lang="hr-HR" sz="1800" b="1" dirty="0">
                <a:solidFill>
                  <a:srgbClr val="0A0399"/>
                </a:solidFill>
              </a:rPr>
              <a:t>                                           težine</a:t>
            </a:r>
            <a:br>
              <a:rPr lang="hr-HR" sz="1800" b="1" dirty="0">
                <a:solidFill>
                  <a:srgbClr val="0A0399"/>
                </a:solidFill>
              </a:rPr>
            </a:br>
            <a:r>
              <a:rPr lang="hr-HR" sz="1800" b="1" dirty="0">
                <a:solidFill>
                  <a:srgbClr val="F20000"/>
                </a:solidFill>
              </a:rPr>
              <a:t>                   </a:t>
            </a:r>
            <a:r>
              <a:rPr lang="hr-HR" sz="1800" b="1" dirty="0">
                <a:solidFill>
                  <a:srgbClr val="F434D9"/>
                </a:solidFill>
              </a:rPr>
              <a:t>80 kg / - 9 kg / 11 % / smrt ?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52528" cy="3167458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0" y="3554017"/>
            <a:ext cx="4752528" cy="316745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08" y="208197"/>
            <a:ext cx="2791920" cy="3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3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19562</TotalTime>
  <Words>165</Words>
  <Application>Microsoft Office PowerPoint</Application>
  <PresentationFormat>Prikaz na zaslonu (4:3)</PresentationFormat>
  <Paragraphs>39</Paragraphs>
  <Slides>21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4" baseType="lpstr">
      <vt:lpstr>Arial</vt:lpstr>
      <vt:lpstr>Calibri</vt:lpstr>
      <vt:lpstr>Tema sustava Office</vt:lpstr>
      <vt:lpstr>VODA, ELEKTROLITI, UGLJIKOHIDRATI POBJEDA ILI PORAZ U TENISKOM MEČU ?</vt:lpstr>
      <vt:lpstr>PowerPoint prezentacija</vt:lpstr>
      <vt:lpstr>skinuto sa internet stranice jednog našeg teniskog kluba</vt:lpstr>
      <vt:lpstr>Utjecaj okruženja i trajanja meča na važnost konzumiranja vode, elektrolita i ugljikohidrata</vt:lpstr>
      <vt:lpstr>PowerPoint prezentacija</vt:lpstr>
      <vt:lpstr>PowerPoint prezentacija</vt:lpstr>
      <vt:lpstr>PowerPoint prezentacija</vt:lpstr>
      <vt:lpstr>deficit od 1.5 l                            1.5 l x 6 h        po satu                                      = 9 l</vt:lpstr>
      <vt:lpstr>                                  visina          težina       Nadal                185 cm          85 kg       Federer             185 cm          85 kg       Đoković             187 cm          80 kg                                      DEHIDRACIJA   blaga              - 1 do -3 % tjelesne težine   umjerena      - 3 do -5 % tjelesne težine   teška              gubitak više od 5 % tjelesne                                            težine                    80 kg / - 9 kg / 11 % / smrt 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HIPONATREMIJA simptomi mogu biti isti kao i kod dehidracije - ekstremna slabost - mučnina - vrtoglavica - konfuzija - povraćanje  Ako hiponatremija nije tretirana - neurološke disfunkcije mogu dovesti do kome i smrti.  Hiponatremija klinički definirana kao pad koncentracije natrija u serumu ispod 135 mmol/l.       </vt:lpstr>
      <vt:lpstr>Njezino visočanstvo – banana !                                                      - energija                                                               - kalij                                                                                           - mišićni grčevi ?        </vt:lpstr>
      <vt:lpstr>PowerPoint prezentacija</vt:lpstr>
      <vt:lpstr>PowerPoint prezentacija</vt:lpstr>
      <vt:lpstr>PowerPoint prezentacija</vt:lpstr>
      <vt:lpstr>PowerPoint prezentacija</vt:lpstr>
      <vt:lpstr>HVALA  NA  PAŽNJI !</vt:lpstr>
    </vt:vector>
  </TitlesOfParts>
  <Company>dif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Porcari</dc:title>
  <dc:creator>Miljenko</dc:creator>
  <cp:lastModifiedBy>Korisnik</cp:lastModifiedBy>
  <cp:revision>972</cp:revision>
  <cp:lastPrinted>2016-12-12T13:25:00Z</cp:lastPrinted>
  <dcterms:created xsi:type="dcterms:W3CDTF">2015-11-07T00:10:36Z</dcterms:created>
  <dcterms:modified xsi:type="dcterms:W3CDTF">2019-08-13T09:18:57Z</dcterms:modified>
</cp:coreProperties>
</file>