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735763" cy="9866313"/>
  <p:defaultTextStyle>
    <a:defPPr>
      <a:defRPr lang="af-ZA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58" autoAdjust="0"/>
    <p:restoredTop sz="94687" autoAdjust="0"/>
  </p:normalViewPr>
  <p:slideViewPr>
    <p:cSldViewPr>
      <p:cViewPr>
        <p:scale>
          <a:sx n="100" d="100"/>
          <a:sy n="100" d="100"/>
        </p:scale>
        <p:origin x="-119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34" tIns="45167" rIns="90334" bIns="4516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3" y="0"/>
            <a:ext cx="2918831" cy="49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34" tIns="45167" rIns="90334" bIns="4516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ABDCCE2-2616-4267-ACB7-37D8A75263DA}" type="datetimeFigureOut">
              <a:rPr lang="hr-HR"/>
              <a:pPr>
                <a:defRPr/>
              </a:pPr>
              <a:t>14.12.2020.</a:t>
            </a:fld>
            <a:endParaRPr lang="hr-HR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29187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7523"/>
            <a:ext cx="5388610" cy="443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34" tIns="45167" rIns="90334" bIns="451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/>
              <a:t>Kliknite da biste uredili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0321"/>
            <a:ext cx="2918831" cy="49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34" tIns="45167" rIns="90334" bIns="4516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3" y="9370321"/>
            <a:ext cx="2918831" cy="49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34" tIns="45167" rIns="90334" bIns="4516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DDE3FF-827F-47C6-BC6B-36C68CEABAB3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CCA02-6A83-46D6-B810-E6F41C7A9C1C}" type="datetimeFigureOut">
              <a:rPr lang="hr-HR"/>
              <a:pPr>
                <a:defRPr/>
              </a:pPr>
              <a:t>14.12.2020.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2E0E9-8C24-42B7-9C81-23DD91A36C56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DA46E-7FE3-413A-AF22-9C892BE5D7A6}" type="datetimeFigureOut">
              <a:rPr lang="hr-HR"/>
              <a:pPr>
                <a:defRPr/>
              </a:pPr>
              <a:t>14.12.2020.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FC9B7-B84E-44FE-98A3-0E10966C6927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1B0C-462D-4A6C-8AF5-458130F3E93B}" type="datetimeFigureOut">
              <a:rPr lang="hr-HR"/>
              <a:pPr>
                <a:defRPr/>
              </a:pPr>
              <a:t>14.12.2020.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48104-9B4F-411B-8A51-F04304B648B6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 userDrawn="1"/>
        </p:nvCxnSpPr>
        <p:spPr>
          <a:xfrm>
            <a:off x="468313" y="1412875"/>
            <a:ext cx="8207375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5DA93-443F-45FE-B137-C7BAD04AF5E3}" type="datetimeFigureOut">
              <a:rPr lang="hr-HR"/>
              <a:pPr>
                <a:defRPr/>
              </a:pPr>
              <a:t>14.12.2020.</a:t>
            </a:fld>
            <a:endParaRPr lang="hr-HR" dirty="0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898DA-FA17-4205-B752-EDFC9B063DE3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ED2CE-3EA2-4BA3-AF5D-D716C1F42CDD}" type="datetimeFigureOut">
              <a:rPr lang="hr-HR"/>
              <a:pPr>
                <a:defRPr/>
              </a:pPr>
              <a:t>14.12.2020.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C6628-FA35-4F95-A891-E1678587E01E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62C2-56AF-44A6-A6BE-2AC5CCC74D79}" type="datetimeFigureOut">
              <a:rPr lang="hr-HR"/>
              <a:pPr>
                <a:defRPr/>
              </a:pPr>
              <a:t>14.12.2020.</a:t>
            </a:fld>
            <a:endParaRPr lang="hr-HR" dirty="0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A097C-E2F4-4CF7-8128-471E0779FFD0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C3459-EF7A-4EBA-AFCE-DBF002C75573}" type="datetimeFigureOut">
              <a:rPr lang="hr-HR"/>
              <a:pPr>
                <a:defRPr/>
              </a:pPr>
              <a:t>14.12.2020.</a:t>
            </a:fld>
            <a:endParaRPr lang="hr-HR" dirty="0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CAFD4-A13A-462E-BB3B-A66F44BF10AB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41DE6-2E87-4230-B3AC-641C61C4A06B}" type="datetimeFigureOut">
              <a:rPr lang="hr-HR"/>
              <a:pPr>
                <a:defRPr/>
              </a:pPr>
              <a:t>14.12.2020.</a:t>
            </a:fld>
            <a:endParaRPr lang="hr-HR" dirty="0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FA8FC-5F7B-420F-802B-F2C97A514427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D8A07-6C64-4B3E-AEDD-45520E1E9112}" type="datetimeFigureOut">
              <a:rPr lang="hr-HR"/>
              <a:pPr>
                <a:defRPr/>
              </a:pPr>
              <a:t>14.12.2020.</a:t>
            </a:fld>
            <a:endParaRPr lang="hr-HR" dirty="0"/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C6482-06CB-411A-8E0C-1C4B7126B914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A95E9-4450-4BB7-BCF6-AF6F37F460B7}" type="datetimeFigureOut">
              <a:rPr lang="hr-HR"/>
              <a:pPr>
                <a:defRPr/>
              </a:pPr>
              <a:t>14.12.2020.</a:t>
            </a:fld>
            <a:endParaRPr lang="hr-HR" dirty="0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C1188-951F-455D-8E02-EB3934F818A1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772FA-D946-428C-B4EB-255FA43B1C22}" type="datetimeFigureOut">
              <a:rPr lang="hr-HR"/>
              <a:pPr>
                <a:defRPr/>
              </a:pPr>
              <a:t>14.12.2020.</a:t>
            </a:fld>
            <a:endParaRPr lang="hr-HR" dirty="0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A1838-EA4B-4EA3-9236-542538DDF909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chemeClr val="tx2">
                <a:lumMod val="60000"/>
                <a:lumOff val="40000"/>
              </a:schemeClr>
            </a:gs>
            <a:gs pos="7000">
              <a:schemeClr val="tx2">
                <a:lumMod val="75000"/>
              </a:schemeClr>
            </a:gs>
            <a:gs pos="38000">
              <a:schemeClr val="tx2">
                <a:lumMod val="20000"/>
                <a:lumOff val="80000"/>
              </a:schemeClr>
            </a:gs>
            <a:gs pos="56000">
              <a:srgbClr val="D4DEFF"/>
            </a:gs>
            <a:gs pos="85000">
              <a:schemeClr val="bg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Uredite stil naslova matrice</a:t>
            </a:r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3B29E6-9301-4157-9AE5-35C2BCBE0AF0}" type="datetimeFigureOut">
              <a:rPr lang="hr-HR"/>
              <a:pPr>
                <a:defRPr/>
              </a:pPr>
              <a:t>14.12.2020.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AB0F0E-BA67-4C11-B499-3C5FE672DEB8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000">
              <a:schemeClr val="tx2">
                <a:lumMod val="52000"/>
                <a:lumOff val="48000"/>
              </a:schemeClr>
            </a:gs>
            <a:gs pos="2000">
              <a:schemeClr val="tx2">
                <a:alpha val="60000"/>
                <a:lumMod val="87000"/>
                <a:lumOff val="13000"/>
              </a:schemeClr>
            </a:gs>
            <a:gs pos="57000">
              <a:schemeClr val="tx2">
                <a:lumMod val="20000"/>
                <a:lumOff val="80000"/>
                <a:alpha val="23000"/>
              </a:schemeClr>
            </a:gs>
            <a:gs pos="35000">
              <a:schemeClr val="tx2">
                <a:alpha val="75000"/>
                <a:lumMod val="31000"/>
                <a:lumOff val="69000"/>
              </a:schemeClr>
            </a:gs>
            <a:gs pos="89000">
              <a:schemeClr val="bg1">
                <a:alpha val="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odnaslov 2"/>
          <p:cNvSpPr>
            <a:spLocks noGrp="1"/>
          </p:cNvSpPr>
          <p:nvPr>
            <p:ph type="subTitle" idx="1"/>
          </p:nvPr>
        </p:nvSpPr>
        <p:spPr>
          <a:xfrm>
            <a:off x="468313" y="2997200"/>
            <a:ext cx="8064500" cy="1752600"/>
          </a:xfrm>
        </p:spPr>
        <p:txBody>
          <a:bodyPr/>
          <a:lstStyle/>
          <a:p>
            <a:pPr algn="l" eaLnBrk="1" hangingPunct="1"/>
            <a:r>
              <a:rPr lang="hr-HR" sz="2800" b="1" dirty="0">
                <a:solidFill>
                  <a:schemeClr val="tx2"/>
                </a:solidFill>
              </a:rPr>
              <a:t>Plan poslovanja za </a:t>
            </a:r>
            <a:r>
              <a:rPr lang="hr-HR" sz="2800" b="1" dirty="0" smtClean="0">
                <a:solidFill>
                  <a:schemeClr val="tx2"/>
                </a:solidFill>
              </a:rPr>
              <a:t>2021. </a:t>
            </a:r>
            <a:r>
              <a:rPr lang="hr-HR" sz="2800" b="1" dirty="0">
                <a:solidFill>
                  <a:schemeClr val="tx2"/>
                </a:solidFill>
              </a:rPr>
              <a:t>godinu</a:t>
            </a:r>
          </a:p>
        </p:txBody>
      </p:sp>
      <p:pic>
        <p:nvPicPr>
          <p:cNvPr id="14343" name="Slika 1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563" y="261938"/>
            <a:ext cx="35369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odnaslov 2"/>
          <p:cNvSpPr txBox="1">
            <a:spLocks/>
          </p:cNvSpPr>
          <p:nvPr/>
        </p:nvSpPr>
        <p:spPr bwMode="auto">
          <a:xfrm>
            <a:off x="639763" y="4868863"/>
            <a:ext cx="295275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hr-HR" sz="1600" dirty="0">
              <a:solidFill>
                <a:schemeClr val="tx2"/>
              </a:solidFill>
              <a:latin typeface="+mn-lt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600" dirty="0">
                <a:solidFill>
                  <a:schemeClr val="tx2"/>
                </a:solidFill>
                <a:latin typeface="+mn-lt"/>
                <a:cs typeface="+mn-cs"/>
              </a:rPr>
              <a:t>Zagreb, prosinac </a:t>
            </a:r>
            <a:r>
              <a:rPr lang="hr-HR" sz="1600" dirty="0" smtClean="0">
                <a:solidFill>
                  <a:schemeClr val="tx2"/>
                </a:solidFill>
                <a:latin typeface="+mn-lt"/>
                <a:cs typeface="+mn-cs"/>
              </a:rPr>
              <a:t>2020. </a:t>
            </a:r>
            <a:endParaRPr lang="hr-HR" sz="1600" dirty="0">
              <a:solidFill>
                <a:schemeClr val="tx2"/>
              </a:solidFill>
              <a:latin typeface="+mn-lt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hr-HR" sz="16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000">
              <a:schemeClr val="tx2">
                <a:lumMod val="52000"/>
                <a:lumOff val="48000"/>
              </a:schemeClr>
            </a:gs>
            <a:gs pos="2000">
              <a:schemeClr val="tx2">
                <a:alpha val="60000"/>
                <a:lumMod val="87000"/>
                <a:lumOff val="13000"/>
              </a:schemeClr>
            </a:gs>
            <a:gs pos="57000">
              <a:schemeClr val="tx2">
                <a:lumMod val="20000"/>
                <a:lumOff val="80000"/>
                <a:alpha val="23000"/>
              </a:schemeClr>
            </a:gs>
            <a:gs pos="35000">
              <a:schemeClr val="tx2">
                <a:alpha val="75000"/>
                <a:lumMod val="31000"/>
                <a:lumOff val="69000"/>
              </a:schemeClr>
            </a:gs>
            <a:gs pos="89000">
              <a:schemeClr val="bg1">
                <a:alpha val="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slov 3"/>
          <p:cNvSpPr>
            <a:spLocks noGrp="1"/>
          </p:cNvSpPr>
          <p:nvPr>
            <p:ph type="title"/>
          </p:nvPr>
        </p:nvSpPr>
        <p:spPr>
          <a:xfrm>
            <a:off x="473075" y="476250"/>
            <a:ext cx="8291513" cy="706438"/>
          </a:xfrm>
        </p:spPr>
        <p:txBody>
          <a:bodyPr/>
          <a:lstStyle/>
          <a:p>
            <a:r>
              <a:rPr lang="hr-HR" sz="2800" dirty="0">
                <a:solidFill>
                  <a:srgbClr val="1F497D"/>
                </a:solidFill>
              </a:rPr>
              <a:t>Plan prihoda i rashoda za </a:t>
            </a:r>
            <a:r>
              <a:rPr lang="hr-HR" sz="2800" dirty="0" smtClean="0">
                <a:solidFill>
                  <a:srgbClr val="1F497D"/>
                </a:solidFill>
              </a:rPr>
              <a:t>2021. </a:t>
            </a:r>
            <a:r>
              <a:rPr lang="hr-HR" sz="2800" dirty="0">
                <a:solidFill>
                  <a:srgbClr val="1F497D"/>
                </a:solidFill>
              </a:rPr>
              <a:t>godinu </a:t>
            </a:r>
            <a:br>
              <a:rPr lang="hr-HR" sz="2800" dirty="0">
                <a:solidFill>
                  <a:srgbClr val="1F497D"/>
                </a:solidFill>
              </a:rPr>
            </a:br>
            <a:r>
              <a:rPr lang="hr-HR" sz="2800" dirty="0">
                <a:solidFill>
                  <a:srgbClr val="1F497D"/>
                </a:solidFill>
              </a:rPr>
              <a:t>ključni financijski pokazatelji</a:t>
            </a:r>
            <a:endParaRPr lang="hr-HR" dirty="0"/>
          </a:p>
        </p:txBody>
      </p:sp>
      <p:sp>
        <p:nvSpPr>
          <p:cNvPr id="15363" name="Rezervirano mjesto sadržaja 4"/>
          <p:cNvSpPr>
            <a:spLocks noGrp="1"/>
          </p:cNvSpPr>
          <p:nvPr>
            <p:ph idx="1"/>
          </p:nvPr>
        </p:nvSpPr>
        <p:spPr>
          <a:xfrm>
            <a:off x="395288" y="1473200"/>
            <a:ext cx="8424862" cy="4198938"/>
          </a:xfrm>
        </p:spPr>
        <p:txBody>
          <a:bodyPr/>
          <a:lstStyle/>
          <a:p>
            <a:pPr marL="363538" indent="-363538" algn="just">
              <a:buFont typeface="Wingdings" pitchFamily="2" charset="2"/>
              <a:buChar char="§"/>
            </a:pPr>
            <a:r>
              <a:rPr lang="hr-HR" sz="1100" dirty="0" smtClean="0">
                <a:solidFill>
                  <a:srgbClr val="1F497D"/>
                </a:solidFill>
              </a:rPr>
              <a:t>Za 2021. </a:t>
            </a:r>
            <a:r>
              <a:rPr lang="hr-HR" sz="1100" dirty="0">
                <a:solidFill>
                  <a:srgbClr val="1F497D"/>
                </a:solidFill>
              </a:rPr>
              <a:t>godinu  planira se  pozitivan financijski </a:t>
            </a:r>
            <a:r>
              <a:rPr lang="hr-HR" sz="1100" dirty="0" smtClean="0">
                <a:solidFill>
                  <a:srgbClr val="1F497D"/>
                </a:solidFill>
              </a:rPr>
              <a:t>rezultat, odnosno višak prihoda u iznosu od 231.180 kn. Zbog vrlo neizvjesne situacije oko pandemije Covida 19 u plan prihoda i rashoda nisu uključeni prihodi i rashodi vezani uz natjecanje Davis Cup Finals u Madridu.</a:t>
            </a:r>
          </a:p>
          <a:p>
            <a:pPr marL="363538" indent="-363538" algn="just">
              <a:buNone/>
            </a:pPr>
            <a:endParaRPr lang="hr-HR" sz="1100" dirty="0">
              <a:solidFill>
                <a:srgbClr val="1F497D"/>
              </a:solidFill>
            </a:endParaRPr>
          </a:p>
          <a:p>
            <a:pPr marL="363538" indent="-363538" algn="just">
              <a:buFont typeface="Wingdings" pitchFamily="2" charset="2"/>
              <a:buChar char="§"/>
            </a:pPr>
            <a:r>
              <a:rPr lang="hr-HR" sz="1100" dirty="0">
                <a:solidFill>
                  <a:srgbClr val="1F497D"/>
                </a:solidFill>
              </a:rPr>
              <a:t>Ukupni  </a:t>
            </a:r>
            <a:r>
              <a:rPr lang="hr-HR" sz="1100" dirty="0" smtClean="0">
                <a:solidFill>
                  <a:srgbClr val="1F497D"/>
                </a:solidFill>
              </a:rPr>
              <a:t>prihodi planiraju se </a:t>
            </a:r>
            <a:r>
              <a:rPr lang="hr-HR" sz="1100" dirty="0">
                <a:solidFill>
                  <a:srgbClr val="1F497D"/>
                </a:solidFill>
              </a:rPr>
              <a:t>u iznosu </a:t>
            </a:r>
            <a:r>
              <a:rPr lang="hr-HR" sz="1100" dirty="0" smtClean="0">
                <a:solidFill>
                  <a:srgbClr val="1F497D"/>
                </a:solidFill>
              </a:rPr>
              <a:t>od 7.161.180 kn,  </a:t>
            </a:r>
            <a:r>
              <a:rPr lang="hr-HR" sz="1100" dirty="0">
                <a:solidFill>
                  <a:srgbClr val="1F497D"/>
                </a:solidFill>
              </a:rPr>
              <a:t>te su </a:t>
            </a:r>
            <a:r>
              <a:rPr lang="hr-HR" sz="1100" dirty="0" smtClean="0">
                <a:solidFill>
                  <a:srgbClr val="1F497D"/>
                </a:solidFill>
              </a:rPr>
              <a:t>manji </a:t>
            </a:r>
            <a:r>
              <a:rPr lang="hr-HR" sz="1100" dirty="0">
                <a:solidFill>
                  <a:srgbClr val="1F497D"/>
                </a:solidFill>
              </a:rPr>
              <a:t>u odnosu na </a:t>
            </a:r>
            <a:r>
              <a:rPr lang="af-ZA" sz="1100" dirty="0" smtClean="0">
                <a:solidFill>
                  <a:srgbClr val="1F497D"/>
                </a:solidFill>
              </a:rPr>
              <a:t>p</a:t>
            </a:r>
            <a:r>
              <a:rPr lang="hr-HR" sz="1100" dirty="0" smtClean="0">
                <a:solidFill>
                  <a:srgbClr val="1F497D"/>
                </a:solidFill>
              </a:rPr>
              <a:t>lanirane pr</a:t>
            </a:r>
            <a:r>
              <a:rPr lang="af-ZA" sz="1100" dirty="0" smtClean="0">
                <a:solidFill>
                  <a:srgbClr val="1F497D"/>
                </a:solidFill>
              </a:rPr>
              <a:t>ihode </a:t>
            </a:r>
            <a:r>
              <a:rPr lang="hr-HR" sz="1100" dirty="0" smtClean="0">
                <a:solidFill>
                  <a:srgbClr val="1F497D"/>
                </a:solidFill>
              </a:rPr>
              <a:t>za</a:t>
            </a:r>
            <a:r>
              <a:rPr lang="af-ZA" sz="1100" dirty="0" smtClean="0">
                <a:solidFill>
                  <a:srgbClr val="1F497D"/>
                </a:solidFill>
              </a:rPr>
              <a:t> 20</a:t>
            </a:r>
            <a:r>
              <a:rPr lang="hr-HR" sz="1100" dirty="0" smtClean="0">
                <a:solidFill>
                  <a:srgbClr val="1F497D"/>
                </a:solidFill>
              </a:rPr>
              <a:t>20</a:t>
            </a:r>
            <a:r>
              <a:rPr lang="af-ZA" sz="1100" dirty="0" smtClean="0">
                <a:solidFill>
                  <a:srgbClr val="1F497D"/>
                </a:solidFill>
              </a:rPr>
              <a:t>. godin</a:t>
            </a:r>
            <a:r>
              <a:rPr lang="hr-HR" sz="1100" dirty="0" smtClean="0">
                <a:solidFill>
                  <a:srgbClr val="1F497D"/>
                </a:solidFill>
              </a:rPr>
              <a:t>u za 338.820 kn.  </a:t>
            </a:r>
          </a:p>
          <a:p>
            <a:pPr marL="363538" indent="-363538" algn="just">
              <a:buNone/>
            </a:pPr>
            <a:endParaRPr lang="hr-HR" sz="1100" dirty="0">
              <a:solidFill>
                <a:srgbClr val="1F497D"/>
              </a:solidFill>
            </a:endParaRPr>
          </a:p>
          <a:p>
            <a:pPr marL="363538" indent="-363538" algn="just">
              <a:buFont typeface="Wingdings" pitchFamily="2" charset="2"/>
              <a:buChar char="§"/>
            </a:pPr>
            <a:r>
              <a:rPr lang="hr-HR" sz="1100" dirty="0">
                <a:solidFill>
                  <a:srgbClr val="1F497D"/>
                </a:solidFill>
              </a:rPr>
              <a:t>Prihodi od prodaje robe i pružanja usluga </a:t>
            </a:r>
            <a:r>
              <a:rPr lang="hr-HR" sz="1100" dirty="0" smtClean="0">
                <a:solidFill>
                  <a:srgbClr val="1F497D"/>
                </a:solidFill>
              </a:rPr>
              <a:t>planiraju se </a:t>
            </a:r>
            <a:r>
              <a:rPr lang="hr-HR" sz="1100" dirty="0">
                <a:solidFill>
                  <a:srgbClr val="1F497D"/>
                </a:solidFill>
              </a:rPr>
              <a:t>u iznosu od </a:t>
            </a:r>
            <a:r>
              <a:rPr lang="hr-HR" sz="1100" dirty="0" smtClean="0">
                <a:solidFill>
                  <a:srgbClr val="1F497D"/>
                </a:solidFill>
              </a:rPr>
              <a:t>2.000.000 kn, odnosno, zadržan je planirani iznos iz prethodne godine.  </a:t>
            </a:r>
            <a:r>
              <a:rPr lang="hr-HR" sz="1000" dirty="0">
                <a:solidFill>
                  <a:srgbClr val="1F497D"/>
                </a:solidFill>
                <a:latin typeface="Arial" charset="0"/>
              </a:rPr>
              <a:t>Očekuje</a:t>
            </a:r>
            <a:r>
              <a:rPr lang="hr-HR" sz="1100" dirty="0">
                <a:solidFill>
                  <a:srgbClr val="1F497D"/>
                </a:solidFill>
              </a:rPr>
              <a:t> se nastavak suradnje sa </a:t>
            </a:r>
            <a:r>
              <a:rPr lang="hr-HR" sz="1100" dirty="0" smtClean="0">
                <a:solidFill>
                  <a:srgbClr val="1F497D"/>
                </a:solidFill>
              </a:rPr>
              <a:t>dijelom postojećih sponzora, ali se očekuje i sklapanje ugovra sa novim sponzorima.</a:t>
            </a:r>
          </a:p>
          <a:p>
            <a:pPr marL="363538" indent="-363538" algn="just">
              <a:buFont typeface="Wingdings" pitchFamily="2" charset="2"/>
              <a:buChar char="§"/>
            </a:pPr>
            <a:endParaRPr lang="hr-HR" sz="1100" dirty="0">
              <a:solidFill>
                <a:srgbClr val="1F497D"/>
              </a:solidFill>
            </a:endParaRPr>
          </a:p>
          <a:p>
            <a:pPr marL="363538" indent="-363538" algn="just">
              <a:buFont typeface="Wingdings" pitchFamily="2" charset="2"/>
              <a:buChar char="§"/>
            </a:pPr>
            <a:r>
              <a:rPr lang="hr-HR" sz="1100" dirty="0">
                <a:solidFill>
                  <a:srgbClr val="1F497D"/>
                </a:solidFill>
              </a:rPr>
              <a:t>Prihodi od članarina i članskih doprinosa </a:t>
            </a:r>
            <a:r>
              <a:rPr lang="hr-HR" sz="1100" dirty="0" smtClean="0">
                <a:solidFill>
                  <a:srgbClr val="1F497D"/>
                </a:solidFill>
              </a:rPr>
              <a:t>planiraju se </a:t>
            </a:r>
            <a:r>
              <a:rPr lang="hr-HR" sz="1100" dirty="0">
                <a:solidFill>
                  <a:srgbClr val="1F497D"/>
                </a:solidFill>
              </a:rPr>
              <a:t>u iznosu </a:t>
            </a:r>
            <a:r>
              <a:rPr lang="hr-HR" sz="1100" dirty="0" smtClean="0">
                <a:solidFill>
                  <a:srgbClr val="1F497D"/>
                </a:solidFill>
              </a:rPr>
              <a:t>od</a:t>
            </a:r>
            <a:r>
              <a:rPr lang="hr-HR" sz="1100" dirty="0">
                <a:solidFill>
                  <a:srgbClr val="1F497D"/>
                </a:solidFill>
              </a:rPr>
              <a:t> </a:t>
            </a:r>
            <a:r>
              <a:rPr lang="hr-HR" sz="1100" dirty="0" smtClean="0">
                <a:solidFill>
                  <a:srgbClr val="1F497D"/>
                </a:solidFill>
              </a:rPr>
              <a:t>741.180 kn</a:t>
            </a:r>
            <a:r>
              <a:rPr lang="af-ZA" sz="1100" dirty="0">
                <a:solidFill>
                  <a:srgbClr val="1F497D"/>
                </a:solidFill>
              </a:rPr>
              <a:t>, te su </a:t>
            </a:r>
            <a:r>
              <a:rPr lang="af-ZA" sz="1100" dirty="0" smtClean="0">
                <a:solidFill>
                  <a:srgbClr val="1F497D"/>
                </a:solidFill>
              </a:rPr>
              <a:t>na</a:t>
            </a:r>
            <a:r>
              <a:rPr lang="hr-HR" sz="1100" dirty="0" smtClean="0">
                <a:solidFill>
                  <a:srgbClr val="1F497D"/>
                </a:solidFill>
              </a:rPr>
              <a:t> nižoj</a:t>
            </a:r>
            <a:r>
              <a:rPr lang="af-ZA" sz="1100" dirty="0" smtClean="0">
                <a:solidFill>
                  <a:srgbClr val="1F497D"/>
                </a:solidFill>
              </a:rPr>
              <a:t> </a:t>
            </a:r>
            <a:r>
              <a:rPr lang="af-ZA" sz="1100" dirty="0">
                <a:solidFill>
                  <a:srgbClr val="1F497D"/>
                </a:solidFill>
              </a:rPr>
              <a:t>razini </a:t>
            </a:r>
            <a:r>
              <a:rPr lang="hr-HR" sz="1100" dirty="0" smtClean="0">
                <a:solidFill>
                  <a:srgbClr val="1F497D"/>
                </a:solidFill>
              </a:rPr>
              <a:t>od</a:t>
            </a:r>
            <a:r>
              <a:rPr lang="af-ZA" sz="1100" dirty="0" smtClean="0">
                <a:solidFill>
                  <a:srgbClr val="1F497D"/>
                </a:solidFill>
              </a:rPr>
              <a:t> p</a:t>
            </a:r>
            <a:r>
              <a:rPr lang="hr-HR" sz="1100" dirty="0" smtClean="0">
                <a:solidFill>
                  <a:srgbClr val="1F497D"/>
                </a:solidFill>
              </a:rPr>
              <a:t>laniranih</a:t>
            </a:r>
            <a:r>
              <a:rPr lang="af-ZA" sz="1100" dirty="0" smtClean="0">
                <a:solidFill>
                  <a:srgbClr val="1F497D"/>
                </a:solidFill>
              </a:rPr>
              <a:t> prihod</a:t>
            </a:r>
            <a:r>
              <a:rPr lang="hr-HR" sz="1100" dirty="0" smtClean="0">
                <a:solidFill>
                  <a:srgbClr val="1F497D"/>
                </a:solidFill>
              </a:rPr>
              <a:t>a</a:t>
            </a:r>
            <a:r>
              <a:rPr lang="af-ZA" sz="1100" dirty="0" smtClean="0">
                <a:solidFill>
                  <a:srgbClr val="1F497D"/>
                </a:solidFill>
              </a:rPr>
              <a:t> </a:t>
            </a:r>
            <a:r>
              <a:rPr lang="af-ZA" sz="1100" dirty="0">
                <a:solidFill>
                  <a:srgbClr val="1F497D"/>
                </a:solidFill>
              </a:rPr>
              <a:t>od članarina za </a:t>
            </a:r>
            <a:r>
              <a:rPr lang="af-ZA" sz="1100" dirty="0" smtClean="0">
                <a:solidFill>
                  <a:srgbClr val="1F497D"/>
                </a:solidFill>
              </a:rPr>
              <a:t>20</a:t>
            </a:r>
            <a:r>
              <a:rPr lang="hr-HR" sz="1100" dirty="0" smtClean="0">
                <a:solidFill>
                  <a:srgbClr val="1F497D"/>
                </a:solidFill>
              </a:rPr>
              <a:t>20</a:t>
            </a:r>
            <a:r>
              <a:rPr lang="af-ZA" sz="1100" dirty="0" smtClean="0">
                <a:solidFill>
                  <a:srgbClr val="1F497D"/>
                </a:solidFill>
              </a:rPr>
              <a:t>. godinu</a:t>
            </a:r>
            <a:r>
              <a:rPr lang="hr-HR" sz="1100" dirty="0" smtClean="0">
                <a:solidFill>
                  <a:srgbClr val="1F497D"/>
                </a:solidFill>
              </a:rPr>
              <a:t> za 198.820 kn. </a:t>
            </a:r>
            <a:r>
              <a:rPr lang="af-ZA" sz="1100" dirty="0" smtClean="0">
                <a:solidFill>
                  <a:srgbClr val="1F497D"/>
                </a:solidFill>
              </a:rPr>
              <a:t> </a:t>
            </a:r>
            <a:r>
              <a:rPr lang="hr-HR" sz="1100" dirty="0" smtClean="0">
                <a:solidFill>
                  <a:srgbClr val="1F497D"/>
                </a:solidFill>
              </a:rPr>
              <a:t>Zbog neizvjesne situacije oko pandemije Covida 19 i neizvjesnog broja natjecanja koja će biti moguće održati, očekuje se smanjenje prihoda od kotizacija. Neizvjesno je i kako će se kriza odraziti na rad klubova, te bi i to moglo utjecati na razinu prihoda od članarina klubova i igrača, odnosno njihovo smanjenje.</a:t>
            </a:r>
          </a:p>
          <a:p>
            <a:pPr marL="363538" indent="-363538" algn="just">
              <a:buFont typeface="Wingdings" pitchFamily="2" charset="2"/>
              <a:buChar char="§"/>
            </a:pPr>
            <a:endParaRPr lang="hr-HR" sz="1100" dirty="0">
              <a:solidFill>
                <a:srgbClr val="1F497D"/>
              </a:solidFill>
            </a:endParaRPr>
          </a:p>
          <a:p>
            <a:pPr marL="363538" indent="-363538" algn="just">
              <a:buFont typeface="Wingdings" pitchFamily="2" charset="2"/>
              <a:buChar char="§"/>
            </a:pPr>
            <a:r>
              <a:rPr lang="hr-HR" sz="1100" dirty="0">
                <a:solidFill>
                  <a:srgbClr val="1F497D"/>
                </a:solidFill>
              </a:rPr>
              <a:t>Prihodi po posebnim propisima </a:t>
            </a:r>
            <a:r>
              <a:rPr lang="hr-HR" sz="1100" dirty="0" smtClean="0">
                <a:solidFill>
                  <a:srgbClr val="1F497D"/>
                </a:solidFill>
              </a:rPr>
              <a:t>planiraju se </a:t>
            </a:r>
            <a:r>
              <a:rPr lang="hr-HR" sz="1100" dirty="0">
                <a:solidFill>
                  <a:srgbClr val="1F497D"/>
                </a:solidFill>
              </a:rPr>
              <a:t>u iznosu </a:t>
            </a:r>
            <a:r>
              <a:rPr lang="hr-HR" sz="1100" dirty="0" smtClean="0">
                <a:solidFill>
                  <a:srgbClr val="1F497D"/>
                </a:solidFill>
              </a:rPr>
              <a:t>od 3.700.000 </a:t>
            </a:r>
            <a:r>
              <a:rPr lang="hr-HR" sz="1100" dirty="0">
                <a:solidFill>
                  <a:srgbClr val="1F497D"/>
                </a:solidFill>
              </a:rPr>
              <a:t>kn, te </a:t>
            </a:r>
            <a:r>
              <a:rPr lang="hr-HR" sz="1100" dirty="0" smtClean="0">
                <a:solidFill>
                  <a:srgbClr val="1F497D"/>
                </a:solidFill>
              </a:rPr>
              <a:t>su manji za 140.000 kn u odnosu na planirane za</a:t>
            </a:r>
            <a:r>
              <a:rPr lang="af-ZA" sz="1100" dirty="0" smtClean="0">
                <a:solidFill>
                  <a:srgbClr val="1F497D"/>
                </a:solidFill>
              </a:rPr>
              <a:t> 20</a:t>
            </a:r>
            <a:r>
              <a:rPr lang="hr-HR" sz="1100" dirty="0" smtClean="0">
                <a:solidFill>
                  <a:srgbClr val="1F497D"/>
                </a:solidFill>
              </a:rPr>
              <a:t>20</a:t>
            </a:r>
            <a:r>
              <a:rPr lang="af-ZA" sz="1100" dirty="0" smtClean="0">
                <a:solidFill>
                  <a:srgbClr val="1F497D"/>
                </a:solidFill>
              </a:rPr>
              <a:t>. godin</a:t>
            </a:r>
            <a:r>
              <a:rPr lang="hr-HR" sz="1100" dirty="0" smtClean="0">
                <a:solidFill>
                  <a:srgbClr val="1F497D"/>
                </a:solidFill>
              </a:rPr>
              <a:t>u, a baziraju se na predanim redovnim i razvojnim programima HOO-u za 2021. godinu.</a:t>
            </a:r>
          </a:p>
          <a:p>
            <a:pPr marL="363538" indent="-363538" algn="just">
              <a:buNone/>
            </a:pPr>
            <a:endParaRPr lang="hr-HR" sz="1100" dirty="0">
              <a:solidFill>
                <a:srgbClr val="1F497D"/>
              </a:solidFill>
            </a:endParaRPr>
          </a:p>
          <a:p>
            <a:pPr marL="363538" indent="-363538" algn="just">
              <a:buFont typeface="Wingdings" pitchFamily="2" charset="2"/>
              <a:buChar char="§"/>
            </a:pPr>
            <a:r>
              <a:rPr lang="hr-HR" sz="1100" dirty="0">
                <a:solidFill>
                  <a:srgbClr val="1F497D"/>
                </a:solidFill>
              </a:rPr>
              <a:t>Prihodi od </a:t>
            </a:r>
            <a:r>
              <a:rPr lang="hr-HR" sz="1100" dirty="0" smtClean="0">
                <a:solidFill>
                  <a:srgbClr val="1F497D"/>
                </a:solidFill>
              </a:rPr>
              <a:t>donacija planiraju se u </a:t>
            </a:r>
            <a:r>
              <a:rPr lang="hr-HR" sz="1100" dirty="0">
                <a:solidFill>
                  <a:srgbClr val="1F497D"/>
                </a:solidFill>
              </a:rPr>
              <a:t>iznosu od </a:t>
            </a:r>
            <a:r>
              <a:rPr lang="hr-HR" sz="1100" dirty="0" smtClean="0">
                <a:solidFill>
                  <a:srgbClr val="1F497D"/>
                </a:solidFill>
              </a:rPr>
              <a:t>najmanje 741.180 kn</a:t>
            </a:r>
            <a:r>
              <a:rPr lang="hr-HR" sz="1100" dirty="0">
                <a:solidFill>
                  <a:srgbClr val="1F497D"/>
                </a:solidFill>
              </a:rPr>
              <a:t>, te su </a:t>
            </a:r>
            <a:r>
              <a:rPr lang="hr-HR" sz="1100" dirty="0" smtClean="0">
                <a:solidFill>
                  <a:srgbClr val="1F497D"/>
                </a:solidFill>
              </a:rPr>
              <a:t>manji </a:t>
            </a:r>
            <a:r>
              <a:rPr lang="hr-HR" sz="1100" dirty="0">
                <a:solidFill>
                  <a:srgbClr val="1F497D"/>
                </a:solidFill>
              </a:rPr>
              <a:t>u odnosu na </a:t>
            </a:r>
            <a:r>
              <a:rPr lang="hr-HR" sz="1100" dirty="0" smtClean="0">
                <a:solidFill>
                  <a:srgbClr val="1F497D"/>
                </a:solidFill>
              </a:rPr>
              <a:t>planirane za prethodnu godinu za 198.820 kn. Zbog neizvjesnosti održavanja natjecanja Davis Cup Finals u Madridu uslijed pandemije Covida 19  u plan prihoda od donacija nije uključen prihod od ITF-a za to natjecanje.      </a:t>
            </a:r>
            <a:endParaRPr lang="hr-HR" sz="1000" dirty="0">
              <a:solidFill>
                <a:srgbClr val="1F497D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000">
              <a:schemeClr val="tx2">
                <a:lumMod val="52000"/>
                <a:lumOff val="48000"/>
              </a:schemeClr>
            </a:gs>
            <a:gs pos="2000">
              <a:schemeClr val="tx2">
                <a:alpha val="60000"/>
                <a:lumMod val="87000"/>
                <a:lumOff val="13000"/>
              </a:schemeClr>
            </a:gs>
            <a:gs pos="57000">
              <a:schemeClr val="tx2">
                <a:lumMod val="20000"/>
                <a:lumOff val="80000"/>
                <a:alpha val="23000"/>
              </a:schemeClr>
            </a:gs>
            <a:gs pos="35000">
              <a:schemeClr val="tx2">
                <a:alpha val="75000"/>
                <a:lumMod val="31000"/>
                <a:lumOff val="69000"/>
              </a:schemeClr>
            </a:gs>
            <a:gs pos="89000">
              <a:schemeClr val="bg1">
                <a:alpha val="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dirty="0">
                <a:solidFill>
                  <a:srgbClr val="1F497D"/>
                </a:solidFill>
              </a:rPr>
              <a:t>Plan prihoda i rashoda za </a:t>
            </a:r>
            <a:r>
              <a:rPr lang="hr-HR" sz="2800" dirty="0" smtClean="0">
                <a:solidFill>
                  <a:srgbClr val="1F497D"/>
                </a:solidFill>
              </a:rPr>
              <a:t>2021. </a:t>
            </a:r>
            <a:r>
              <a:rPr lang="hr-HR" sz="2800" dirty="0">
                <a:solidFill>
                  <a:srgbClr val="1F497D"/>
                </a:solidFill>
              </a:rPr>
              <a:t>godinu </a:t>
            </a:r>
            <a:br>
              <a:rPr lang="hr-HR" sz="2800" dirty="0">
                <a:solidFill>
                  <a:srgbClr val="1F497D"/>
                </a:solidFill>
              </a:rPr>
            </a:br>
            <a:r>
              <a:rPr lang="hr-HR" sz="2800" dirty="0">
                <a:solidFill>
                  <a:srgbClr val="1F497D"/>
                </a:solidFill>
              </a:rPr>
              <a:t>ključni financijski pokazatelji</a:t>
            </a:r>
            <a:endParaRPr lang="hr-HR" dirty="0"/>
          </a:p>
        </p:txBody>
      </p:sp>
      <p:sp>
        <p:nvSpPr>
          <p:cNvPr id="16387" name="Rezervirano mjesto sadržaja 4"/>
          <p:cNvSpPr>
            <a:spLocks noGrp="1"/>
          </p:cNvSpPr>
          <p:nvPr>
            <p:ph idx="1"/>
          </p:nvPr>
        </p:nvSpPr>
        <p:spPr>
          <a:xfrm>
            <a:off x="323850" y="1416050"/>
            <a:ext cx="8496300" cy="4100513"/>
          </a:xfrm>
        </p:spPr>
        <p:txBody>
          <a:bodyPr/>
          <a:lstStyle/>
          <a:p>
            <a:pPr algn="just">
              <a:buFont typeface="Arial" charset="0"/>
              <a:buNone/>
            </a:pPr>
            <a:endParaRPr lang="hr-HR" sz="1100" dirty="0">
              <a:solidFill>
                <a:srgbClr val="1F497D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hr-HR" sz="1100" dirty="0">
                <a:solidFill>
                  <a:srgbClr val="1F497D"/>
                </a:solidFill>
              </a:rPr>
              <a:t>Planiraju se ukupni  rashodi u iznosu </a:t>
            </a:r>
            <a:r>
              <a:rPr lang="hr-HR" sz="1100" dirty="0" smtClean="0">
                <a:solidFill>
                  <a:srgbClr val="1F497D"/>
                </a:solidFill>
              </a:rPr>
              <a:t>6.930.000 kn što je za 235.000 kn manje</a:t>
            </a:r>
            <a:r>
              <a:rPr lang="af-ZA" sz="1100" dirty="0" smtClean="0">
                <a:solidFill>
                  <a:srgbClr val="1F497D"/>
                </a:solidFill>
              </a:rPr>
              <a:t> </a:t>
            </a:r>
            <a:r>
              <a:rPr lang="af-ZA" sz="1100" dirty="0">
                <a:solidFill>
                  <a:srgbClr val="1F497D"/>
                </a:solidFill>
              </a:rPr>
              <a:t>u odnosu na </a:t>
            </a:r>
            <a:r>
              <a:rPr lang="af-ZA" sz="1100" dirty="0" smtClean="0">
                <a:solidFill>
                  <a:srgbClr val="1F497D"/>
                </a:solidFill>
              </a:rPr>
              <a:t>p</a:t>
            </a:r>
            <a:r>
              <a:rPr lang="hr-HR" sz="1100" dirty="0" smtClean="0">
                <a:solidFill>
                  <a:srgbClr val="1F497D"/>
                </a:solidFill>
              </a:rPr>
              <a:t>lanirane</a:t>
            </a:r>
            <a:r>
              <a:rPr lang="af-ZA" sz="1100" dirty="0" smtClean="0">
                <a:solidFill>
                  <a:srgbClr val="1F497D"/>
                </a:solidFill>
              </a:rPr>
              <a:t> </a:t>
            </a:r>
            <a:r>
              <a:rPr lang="af-ZA" sz="1100" dirty="0">
                <a:solidFill>
                  <a:srgbClr val="1F497D"/>
                </a:solidFill>
              </a:rPr>
              <a:t>ukupne rashode </a:t>
            </a:r>
            <a:r>
              <a:rPr lang="hr-HR" sz="1100" dirty="0">
                <a:solidFill>
                  <a:srgbClr val="1F497D"/>
                </a:solidFill>
              </a:rPr>
              <a:t>u</a:t>
            </a:r>
            <a:r>
              <a:rPr lang="af-ZA" sz="1100" dirty="0" smtClean="0">
                <a:solidFill>
                  <a:srgbClr val="1F497D"/>
                </a:solidFill>
              </a:rPr>
              <a:t> 20</a:t>
            </a:r>
            <a:r>
              <a:rPr lang="hr-HR" sz="1100" dirty="0" smtClean="0">
                <a:solidFill>
                  <a:srgbClr val="1F497D"/>
                </a:solidFill>
              </a:rPr>
              <a:t>20</a:t>
            </a:r>
            <a:r>
              <a:rPr lang="af-ZA" sz="1100" dirty="0" smtClean="0">
                <a:solidFill>
                  <a:srgbClr val="1F497D"/>
                </a:solidFill>
              </a:rPr>
              <a:t>.</a:t>
            </a:r>
            <a:r>
              <a:rPr lang="hr-HR" sz="1100" dirty="0" smtClean="0">
                <a:solidFill>
                  <a:srgbClr val="1F497D"/>
                </a:solidFill>
              </a:rPr>
              <a:t> </a:t>
            </a:r>
            <a:r>
              <a:rPr lang="hr-HR" sz="1100" dirty="0">
                <a:solidFill>
                  <a:srgbClr val="1F497D"/>
                </a:solidFill>
              </a:rPr>
              <a:t>u iznosu </a:t>
            </a:r>
            <a:r>
              <a:rPr lang="hr-HR" sz="1100" dirty="0" smtClean="0">
                <a:solidFill>
                  <a:srgbClr val="1F497D"/>
                </a:solidFill>
              </a:rPr>
              <a:t>od uslijed izuzetih troškova natjecanja na Davis Cup Finals u Madridu.</a:t>
            </a:r>
            <a:endParaRPr lang="hr-HR" sz="1100" dirty="0">
              <a:solidFill>
                <a:srgbClr val="1F497D"/>
              </a:solidFill>
            </a:endParaRPr>
          </a:p>
          <a:p>
            <a:pPr algn="just">
              <a:buFont typeface="Wingdings" pitchFamily="2" charset="2"/>
              <a:buChar char="§"/>
            </a:pPr>
            <a:endParaRPr lang="hr-HR" sz="1100" dirty="0">
              <a:solidFill>
                <a:srgbClr val="1F497D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hr-HR" sz="1100" dirty="0">
                <a:solidFill>
                  <a:srgbClr val="1F497D"/>
                </a:solidFill>
              </a:rPr>
              <a:t>Rashodi za radnike se planiraju u iznosu </a:t>
            </a:r>
            <a:r>
              <a:rPr lang="hr-HR" sz="1100" dirty="0" smtClean="0">
                <a:solidFill>
                  <a:srgbClr val="1F497D"/>
                </a:solidFill>
              </a:rPr>
              <a:t>1.620.000 </a:t>
            </a:r>
            <a:r>
              <a:rPr lang="af-ZA" sz="1100" dirty="0" smtClean="0">
                <a:solidFill>
                  <a:srgbClr val="1F497D"/>
                </a:solidFill>
              </a:rPr>
              <a:t>kn</a:t>
            </a:r>
            <a:r>
              <a:rPr lang="hr-HR" sz="1100" dirty="0" smtClean="0">
                <a:solidFill>
                  <a:srgbClr val="1F497D"/>
                </a:solidFill>
              </a:rPr>
              <a:t>, </a:t>
            </a:r>
            <a:r>
              <a:rPr lang="hr-HR" sz="1100" dirty="0">
                <a:solidFill>
                  <a:srgbClr val="1F497D"/>
                </a:solidFill>
              </a:rPr>
              <a:t>te su </a:t>
            </a:r>
            <a:r>
              <a:rPr lang="hr-HR" sz="1100" dirty="0" smtClean="0">
                <a:solidFill>
                  <a:srgbClr val="1F497D"/>
                </a:solidFill>
              </a:rPr>
              <a:t>za 120.000 kn viši u </a:t>
            </a:r>
            <a:r>
              <a:rPr lang="hr-HR" sz="1100" dirty="0">
                <a:solidFill>
                  <a:srgbClr val="1F497D"/>
                </a:solidFill>
              </a:rPr>
              <a:t>odnosu na prethodno </a:t>
            </a:r>
            <a:r>
              <a:rPr lang="hr-HR" sz="1100" dirty="0" smtClean="0">
                <a:solidFill>
                  <a:srgbClr val="1F497D"/>
                </a:solidFill>
              </a:rPr>
              <a:t>razdoblje zbog zapošljavanja novog djelatnika u 2020. godini.</a:t>
            </a:r>
            <a:r>
              <a:rPr lang="af-ZA" sz="1100" dirty="0" smtClean="0">
                <a:solidFill>
                  <a:srgbClr val="1F497D"/>
                </a:solidFill>
              </a:rPr>
              <a:t> </a:t>
            </a:r>
            <a:r>
              <a:rPr lang="hr-HR" sz="1100" dirty="0" smtClean="0">
                <a:solidFill>
                  <a:srgbClr val="1F497D"/>
                </a:solidFill>
              </a:rPr>
              <a:t> </a:t>
            </a:r>
            <a:endParaRPr lang="hr-HR" sz="1100" dirty="0">
              <a:solidFill>
                <a:srgbClr val="1F497D"/>
              </a:solidFill>
            </a:endParaRPr>
          </a:p>
          <a:p>
            <a:pPr algn="just">
              <a:buFont typeface="Wingdings" pitchFamily="2" charset="2"/>
              <a:buChar char="§"/>
            </a:pPr>
            <a:endParaRPr lang="hr-HR" sz="1100" dirty="0">
              <a:solidFill>
                <a:srgbClr val="1F497D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hr-HR" sz="1100" dirty="0">
                <a:solidFill>
                  <a:srgbClr val="1F497D"/>
                </a:solidFill>
              </a:rPr>
              <a:t>Materijalni rashodi </a:t>
            </a:r>
            <a:r>
              <a:rPr lang="hr-HR" sz="1100" dirty="0" smtClean="0">
                <a:solidFill>
                  <a:srgbClr val="1F497D"/>
                </a:solidFill>
              </a:rPr>
              <a:t>planiraju se </a:t>
            </a:r>
            <a:r>
              <a:rPr lang="hr-HR" sz="1100" dirty="0">
                <a:solidFill>
                  <a:srgbClr val="1F497D"/>
                </a:solidFill>
              </a:rPr>
              <a:t>u iznosu od </a:t>
            </a:r>
            <a:r>
              <a:rPr lang="hr-HR" sz="1100" dirty="0" smtClean="0">
                <a:solidFill>
                  <a:srgbClr val="1F497D"/>
                </a:solidFill>
              </a:rPr>
              <a:t>5.020.000 kn</a:t>
            </a:r>
            <a:r>
              <a:rPr lang="hr-HR" sz="1100" dirty="0">
                <a:solidFill>
                  <a:srgbClr val="1F497D"/>
                </a:solidFill>
              </a:rPr>
              <a:t>, te su </a:t>
            </a:r>
            <a:r>
              <a:rPr lang="hr-HR" sz="1100" dirty="0" smtClean="0">
                <a:solidFill>
                  <a:srgbClr val="1F497D"/>
                </a:solidFill>
              </a:rPr>
              <a:t>manji za 161.000 kn </a:t>
            </a:r>
            <a:r>
              <a:rPr lang="af-ZA" sz="1100" dirty="0" smtClean="0">
                <a:solidFill>
                  <a:srgbClr val="1F497D"/>
                </a:solidFill>
              </a:rPr>
              <a:t>u </a:t>
            </a:r>
            <a:r>
              <a:rPr lang="af-ZA" sz="1100" dirty="0">
                <a:solidFill>
                  <a:srgbClr val="1F497D"/>
                </a:solidFill>
              </a:rPr>
              <a:t>odnosu na </a:t>
            </a:r>
            <a:r>
              <a:rPr lang="af-ZA" sz="1100" dirty="0" smtClean="0">
                <a:solidFill>
                  <a:srgbClr val="1F497D"/>
                </a:solidFill>
              </a:rPr>
              <a:t>p</a:t>
            </a:r>
            <a:r>
              <a:rPr lang="hr-HR" sz="1100" dirty="0" smtClean="0">
                <a:solidFill>
                  <a:srgbClr val="1F497D"/>
                </a:solidFill>
              </a:rPr>
              <a:t>lanirane mater</a:t>
            </a:r>
            <a:r>
              <a:rPr lang="af-ZA" sz="1100" dirty="0" smtClean="0">
                <a:solidFill>
                  <a:srgbClr val="1F497D"/>
                </a:solidFill>
              </a:rPr>
              <a:t>ijalne </a:t>
            </a:r>
            <a:r>
              <a:rPr lang="af-ZA" sz="1100" dirty="0">
                <a:solidFill>
                  <a:srgbClr val="1F497D"/>
                </a:solidFill>
              </a:rPr>
              <a:t>rashode za </a:t>
            </a:r>
            <a:r>
              <a:rPr lang="af-ZA" sz="1100" dirty="0" smtClean="0">
                <a:solidFill>
                  <a:srgbClr val="1F497D"/>
                </a:solidFill>
              </a:rPr>
              <a:t>20</a:t>
            </a:r>
            <a:r>
              <a:rPr lang="hr-HR" sz="1100" dirty="0" smtClean="0">
                <a:solidFill>
                  <a:srgbClr val="1F497D"/>
                </a:solidFill>
              </a:rPr>
              <a:t>20</a:t>
            </a:r>
            <a:r>
              <a:rPr lang="af-ZA" sz="1100" dirty="0" smtClean="0">
                <a:solidFill>
                  <a:srgbClr val="1F497D"/>
                </a:solidFill>
              </a:rPr>
              <a:t>.</a:t>
            </a:r>
            <a:r>
              <a:rPr lang="hr-HR" sz="1100" dirty="0" smtClean="0">
                <a:solidFill>
                  <a:srgbClr val="1F497D"/>
                </a:solidFill>
              </a:rPr>
              <a:t> uslijed izuzetih troškova vezanih uz Davis Cup Finals u Madridu, ali su planirani potencijalni troškovi koji se odnose na pripremu i izradu projekta Nacionalnog teniskog centra. Planirana je realizacija ukupnog redovnog i razvojnog programa HOO-a. </a:t>
            </a:r>
          </a:p>
          <a:p>
            <a:pPr algn="just">
              <a:buNone/>
            </a:pPr>
            <a:endParaRPr lang="hr-HR" sz="1100" dirty="0">
              <a:solidFill>
                <a:srgbClr val="1F497D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hr-HR" sz="1100" dirty="0">
                <a:solidFill>
                  <a:srgbClr val="1F497D"/>
                </a:solidFill>
              </a:rPr>
              <a:t>Donacije za sufinanciranja programa u regijama i potpore organizatorima međunarodnih turnira u Hrvatskoj do razine </a:t>
            </a:r>
            <a:r>
              <a:rPr lang="hr-HR" sz="1100" dirty="0" smtClean="0">
                <a:solidFill>
                  <a:srgbClr val="1F497D"/>
                </a:solidFill>
              </a:rPr>
              <a:t>Futuresa planirane su u iznosu od 156.000 kn.</a:t>
            </a:r>
          </a:p>
          <a:p>
            <a:pPr algn="just">
              <a:buNone/>
            </a:pPr>
            <a:endParaRPr lang="hr-HR" sz="1100" dirty="0" smtClean="0">
              <a:solidFill>
                <a:srgbClr val="1F497D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hr-HR" sz="1100" dirty="0" smtClean="0">
                <a:solidFill>
                  <a:srgbClr val="1F497D"/>
                </a:solidFill>
              </a:rPr>
              <a:t>Rashodi amortizacije u 2021. godini planiraju se u iznosu od 74.000 kn što je za 54.000 kn više u odnosu na planirano za 2020. godinu. Planirani su veći rashodi amortizacije zbog ulaganja u prostor ureda Saveza nakon sanacije oštećenja nakon potresa.</a:t>
            </a:r>
          </a:p>
          <a:p>
            <a:pPr algn="just">
              <a:buNone/>
            </a:pPr>
            <a:endParaRPr lang="hr-HR" sz="1100" dirty="0" smtClean="0">
              <a:solidFill>
                <a:srgbClr val="1F497D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hr-HR" sz="1100" dirty="0" smtClean="0">
                <a:solidFill>
                  <a:srgbClr val="1F497D"/>
                </a:solidFill>
              </a:rPr>
              <a:t>Financijski rashodi u 2021. godini planiraju se u iznosu 50.000 kn zbog očekivanih manjih troškova naknada banke i tečajnih razlika.</a:t>
            </a:r>
          </a:p>
          <a:p>
            <a:pPr algn="just">
              <a:buNone/>
            </a:pPr>
            <a:endParaRPr lang="hr-HR" sz="1100" dirty="0" smtClean="0">
              <a:solidFill>
                <a:srgbClr val="1F497D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hr-HR" sz="1100" dirty="0" smtClean="0">
                <a:solidFill>
                  <a:srgbClr val="1F497D"/>
                </a:solidFill>
              </a:rPr>
              <a:t>Ostali </a:t>
            </a:r>
            <a:r>
              <a:rPr lang="hr-HR" sz="1100" dirty="0">
                <a:solidFill>
                  <a:srgbClr val="1F497D"/>
                </a:solidFill>
              </a:rPr>
              <a:t>rashodi se u </a:t>
            </a:r>
            <a:r>
              <a:rPr lang="hr-HR" sz="1100" dirty="0" smtClean="0">
                <a:solidFill>
                  <a:srgbClr val="1F497D"/>
                </a:solidFill>
              </a:rPr>
              <a:t>2021. </a:t>
            </a:r>
            <a:r>
              <a:rPr lang="hr-HR" sz="1100" dirty="0">
                <a:solidFill>
                  <a:srgbClr val="1F497D"/>
                </a:solidFill>
              </a:rPr>
              <a:t>planiraju u iznosu </a:t>
            </a:r>
            <a:r>
              <a:rPr lang="hr-HR" sz="1100" dirty="0" smtClean="0">
                <a:solidFill>
                  <a:srgbClr val="1F497D"/>
                </a:solidFill>
              </a:rPr>
              <a:t>10.000 </a:t>
            </a:r>
            <a:r>
              <a:rPr lang="hr-HR" sz="1100" dirty="0">
                <a:solidFill>
                  <a:srgbClr val="1F497D"/>
                </a:solidFill>
              </a:rPr>
              <a:t>kn</a:t>
            </a:r>
            <a:r>
              <a:rPr lang="af-ZA" sz="1100" dirty="0">
                <a:solidFill>
                  <a:srgbClr val="1F497D"/>
                </a:solidFill>
              </a:rPr>
              <a:t>, </a:t>
            </a:r>
            <a:r>
              <a:rPr lang="hr-HR" sz="1100" dirty="0" smtClean="0">
                <a:solidFill>
                  <a:srgbClr val="1F497D"/>
                </a:solidFill>
              </a:rPr>
              <a:t>što je na razini planiranih ostalih rashoda za prethodnu godinu.</a:t>
            </a:r>
          </a:p>
          <a:p>
            <a:pPr algn="just">
              <a:buNone/>
            </a:pPr>
            <a:endParaRPr lang="hr-HR" sz="1100" dirty="0" smtClean="0">
              <a:solidFill>
                <a:srgbClr val="1F497D"/>
              </a:solidFill>
            </a:endParaRPr>
          </a:p>
          <a:p>
            <a:pPr algn="just">
              <a:buNone/>
            </a:pPr>
            <a:endParaRPr lang="hr-HR" sz="1100" dirty="0" smtClean="0">
              <a:solidFill>
                <a:srgbClr val="1F497D"/>
              </a:solidFill>
            </a:endParaRPr>
          </a:p>
          <a:p>
            <a:pPr algn="just">
              <a:buNone/>
            </a:pPr>
            <a:endParaRPr lang="hr-HR" sz="1100" dirty="0" smtClean="0">
              <a:solidFill>
                <a:srgbClr val="1F497D"/>
              </a:solidFill>
            </a:endParaRPr>
          </a:p>
          <a:p>
            <a:pPr algn="just">
              <a:buNone/>
            </a:pPr>
            <a:endParaRPr lang="hr-HR" sz="1100" dirty="0" smtClean="0">
              <a:solidFill>
                <a:srgbClr val="1F497D"/>
              </a:solidFill>
            </a:endParaRPr>
          </a:p>
          <a:p>
            <a:pPr algn="just">
              <a:buNone/>
            </a:pPr>
            <a:endParaRPr lang="hr-HR" sz="1100" dirty="0" smtClean="0">
              <a:solidFill>
                <a:srgbClr val="1F497D"/>
              </a:solidFill>
            </a:endParaRPr>
          </a:p>
          <a:p>
            <a:pPr algn="just">
              <a:buNone/>
            </a:pPr>
            <a:endParaRPr lang="hr-HR" sz="1100" dirty="0" smtClean="0">
              <a:solidFill>
                <a:srgbClr val="1F497D"/>
              </a:solidFill>
            </a:endParaRPr>
          </a:p>
          <a:p>
            <a:pPr algn="just">
              <a:buNone/>
            </a:pPr>
            <a:endParaRPr lang="hr-HR" sz="1100" dirty="0" smtClean="0">
              <a:solidFill>
                <a:srgbClr val="1F497D"/>
              </a:solidFill>
            </a:endParaRPr>
          </a:p>
          <a:p>
            <a:pPr algn="just">
              <a:buNone/>
            </a:pPr>
            <a:endParaRPr lang="hr-HR" sz="1100" dirty="0" smtClean="0">
              <a:solidFill>
                <a:srgbClr val="1F497D"/>
              </a:solidFill>
            </a:endParaRPr>
          </a:p>
          <a:p>
            <a:pPr algn="just">
              <a:buNone/>
            </a:pPr>
            <a:endParaRPr lang="hr-HR" sz="1100" dirty="0" smtClean="0">
              <a:solidFill>
                <a:srgbClr val="1F497D"/>
              </a:solidFill>
            </a:endParaRPr>
          </a:p>
          <a:p>
            <a:pPr algn="just">
              <a:buNone/>
            </a:pPr>
            <a:endParaRPr lang="hr-HR" sz="1100" dirty="0" smtClean="0">
              <a:solidFill>
                <a:srgbClr val="1F497D"/>
              </a:solidFill>
            </a:endParaRPr>
          </a:p>
          <a:p>
            <a:pPr algn="just">
              <a:buNone/>
            </a:pPr>
            <a:endParaRPr lang="hr-HR" sz="1100" dirty="0" smtClean="0">
              <a:solidFill>
                <a:srgbClr val="1F497D"/>
              </a:solidFill>
            </a:endParaRPr>
          </a:p>
          <a:p>
            <a:pPr algn="just">
              <a:buNone/>
            </a:pPr>
            <a:endParaRPr lang="hr-HR" sz="1100" dirty="0" smtClean="0">
              <a:solidFill>
                <a:srgbClr val="1F497D"/>
              </a:solidFill>
            </a:endParaRPr>
          </a:p>
          <a:p>
            <a:pPr algn="just">
              <a:buNone/>
            </a:pPr>
            <a:endParaRPr lang="hr-HR" sz="1100" dirty="0">
              <a:solidFill>
                <a:srgbClr val="1F497D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dirty="0" smtClean="0">
                <a:solidFill>
                  <a:srgbClr val="1F497D"/>
                </a:solidFill>
              </a:rPr>
              <a:t>Plan prihoda  i rashoda za 2021.godinu </a:t>
            </a:r>
            <a:endParaRPr lang="hr-HR" dirty="0"/>
          </a:p>
        </p:txBody>
      </p:sp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45732075"/>
              </p:ext>
            </p:extLst>
          </p:nvPr>
        </p:nvGraphicFramePr>
        <p:xfrm>
          <a:off x="1475656" y="1844824"/>
          <a:ext cx="6266582" cy="352839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85921">
                  <a:extLst>
                    <a:ext uri="{9D8B030D-6E8A-4147-A177-3AD203B41FA5}">
                      <a16:colId xmlns:a16="http://schemas.microsoft.com/office/drawing/2014/main" xmlns="" val="882543958"/>
                    </a:ext>
                  </a:extLst>
                </a:gridCol>
                <a:gridCol w="1626296">
                  <a:extLst>
                    <a:ext uri="{9D8B030D-6E8A-4147-A177-3AD203B41FA5}">
                      <a16:colId xmlns:a16="http://schemas.microsoft.com/office/drawing/2014/main" xmlns="" val="1438181101"/>
                    </a:ext>
                  </a:extLst>
                </a:gridCol>
                <a:gridCol w="903498">
                  <a:extLst>
                    <a:ext uri="{9D8B030D-6E8A-4147-A177-3AD203B41FA5}">
                      <a16:colId xmlns:a16="http://schemas.microsoft.com/office/drawing/2014/main" xmlns="" val="4236743519"/>
                    </a:ext>
                  </a:extLst>
                </a:gridCol>
                <a:gridCol w="849605">
                  <a:extLst>
                    <a:ext uri="{9D8B030D-6E8A-4147-A177-3AD203B41FA5}">
                      <a16:colId xmlns:a16="http://schemas.microsoft.com/office/drawing/2014/main" xmlns="" val="1463137639"/>
                    </a:ext>
                  </a:extLst>
                </a:gridCol>
                <a:gridCol w="1093708">
                  <a:extLst>
                    <a:ext uri="{9D8B030D-6E8A-4147-A177-3AD203B41FA5}">
                      <a16:colId xmlns:a16="http://schemas.microsoft.com/office/drawing/2014/main" xmlns="" val="1057978234"/>
                    </a:ext>
                  </a:extLst>
                </a:gridCol>
                <a:gridCol w="760840">
                  <a:extLst>
                    <a:ext uri="{9D8B030D-6E8A-4147-A177-3AD203B41FA5}">
                      <a16:colId xmlns:a16="http://schemas.microsoft.com/office/drawing/2014/main" xmlns="" val="2545833885"/>
                    </a:ext>
                  </a:extLst>
                </a:gridCol>
                <a:gridCol w="646714">
                  <a:extLst>
                    <a:ext uri="{9D8B030D-6E8A-4147-A177-3AD203B41FA5}">
                      <a16:colId xmlns:a16="http://schemas.microsoft.com/office/drawing/2014/main" xmlns="" val="3715464478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b="1" u="none" strike="noStrike" dirty="0"/>
                        <a:t>Red.br</a:t>
                      </a:r>
                      <a:r>
                        <a:rPr lang="hr-HR" sz="800" u="none" strike="noStrike" dirty="0"/>
                        <a:t>.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b="1" u="none" strike="noStrike" dirty="0"/>
                        <a:t>Opis</a:t>
                      </a:r>
                      <a:endParaRPr lang="hr-HR" sz="8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b="1" u="none" strike="noStrike" dirty="0"/>
                        <a:t>Plan 2020.</a:t>
                      </a:r>
                      <a:endParaRPr lang="hr-HR" sz="8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b="1" u="none" strike="noStrike" dirty="0"/>
                        <a:t>Očekivana</a:t>
                      </a:r>
                      <a:br>
                        <a:rPr lang="hr-HR" sz="800" b="1" u="none" strike="noStrike" dirty="0"/>
                      </a:br>
                      <a:r>
                        <a:rPr lang="hr-HR" sz="800" b="1" u="none" strike="noStrike" dirty="0"/>
                        <a:t>realizacija 2020.</a:t>
                      </a:r>
                      <a:endParaRPr lang="hr-HR" sz="8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b="1" u="none" strike="noStrike" dirty="0"/>
                        <a:t>Plan 2021.</a:t>
                      </a:r>
                      <a:endParaRPr lang="hr-HR" sz="8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b="1" u="none" strike="noStrike" dirty="0"/>
                        <a:t>Razlika 5-4</a:t>
                      </a:r>
                      <a:endParaRPr lang="hr-HR" sz="8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b="1" u="none" strike="noStrike" dirty="0"/>
                        <a:t>Index 4/3</a:t>
                      </a:r>
                      <a:endParaRPr lang="hr-HR" sz="8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946516438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1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u="none" strike="noStrike" dirty="0"/>
                        <a:t>2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3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4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5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6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7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00335228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 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800" u="none" strike="noStrike" dirty="0"/>
                        <a:t> 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800" u="none" strike="noStrike" dirty="0"/>
                        <a:t> 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800" b="1" u="none" strike="noStrike" dirty="0"/>
                        <a:t>Prihodi</a:t>
                      </a:r>
                      <a:endParaRPr lang="hr-HR" sz="8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800" u="none" strike="noStrike"/>
                        <a:t> 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800" u="none" strike="noStrike"/>
                        <a:t> 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800" u="none" strike="noStrike"/>
                        <a:t> 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150504658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1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u="none" strike="noStrike" dirty="0"/>
                        <a:t>31 Prihodi od prodaje robe i pružanja </a:t>
                      </a:r>
                      <a:br>
                        <a:rPr lang="pl-PL" sz="800" u="none" strike="noStrike" dirty="0"/>
                      </a:br>
                      <a:r>
                        <a:rPr lang="pl-PL" sz="800" u="none" strike="noStrike" dirty="0"/>
                        <a:t>usluga</a:t>
                      </a:r>
                      <a:endParaRPr lang="pl-PL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2.000.000,00 kn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2.871.547,00 kn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2.000.000,00 kn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-871.547,00 kn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144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63279061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2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u="none" strike="noStrike" dirty="0"/>
                        <a:t>32 Prihodi od članarina i članskih</a:t>
                      </a:r>
                      <a:br>
                        <a:rPr lang="hr-HR" sz="800" u="none" strike="noStrike" dirty="0"/>
                      </a:br>
                      <a:r>
                        <a:rPr lang="hr-HR" sz="800" u="none" strike="noStrike" dirty="0"/>
                        <a:t>doprinosa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700.000,00 kn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568.610,00 kn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700.000,00 kn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131.390,00 kn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81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512072110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3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u="none" strike="noStrike" dirty="0"/>
                        <a:t>33 Prihodi po posebnim propisima</a:t>
                      </a:r>
                      <a:endParaRPr lang="pl-PL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3.840.000,00 kn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2.611.000,00 kn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3.700.000,00 kn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1.089.000,00 kn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68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060152715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4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u="none" strike="noStrike" dirty="0"/>
                        <a:t>35 Ostali prihodi i prihodi od donacija</a:t>
                      </a:r>
                      <a:br>
                        <a:rPr lang="pl-PL" sz="800" u="none" strike="noStrike" dirty="0"/>
                      </a:br>
                      <a:r>
                        <a:rPr lang="pl-PL" sz="800" u="none" strike="noStrike" dirty="0"/>
                        <a:t>(DC,FC)</a:t>
                      </a:r>
                      <a:endParaRPr lang="pl-PL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940.000,00 kn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5.600.000,00 kn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741.180,00 kn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-4.858.820,00 kn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596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01414202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5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u="none" strike="noStrike" dirty="0"/>
                        <a:t>34 i 36 Prihodi od imovine i ostali</a:t>
                      </a:r>
                      <a:br>
                        <a:rPr lang="hr-HR" sz="800" u="none" strike="noStrike" dirty="0"/>
                      </a:br>
                      <a:r>
                        <a:rPr lang="hr-HR" sz="800" u="none" strike="noStrike" dirty="0"/>
                        <a:t>prihodi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20.000,00 kn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20.000,00 kn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20.000,00 kn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0,00 kn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100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932852898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 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1" u="none" strike="noStrike" dirty="0"/>
                        <a:t>Ukupni prihod</a:t>
                      </a:r>
                      <a:endParaRPr lang="hr-HR" sz="8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7.500.000,00 kn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11.671.157,00 kn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7.161.180,00 kn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-4.509.977,00 kn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156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60471187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 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u="none" strike="noStrike" dirty="0"/>
                        <a:t> 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 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b="1" u="none" strike="noStrike" dirty="0"/>
                        <a:t>Rashodi</a:t>
                      </a:r>
                      <a:endParaRPr lang="hr-HR" sz="8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 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 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 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510130567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6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u="none" strike="noStrike" dirty="0"/>
                        <a:t>41 Rashodi za radnike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1.500.000,00 kn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1.460.000,00 kn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1.620.000,00 kn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160.000,00 kn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97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551905426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7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u="none" strike="noStrike" dirty="0"/>
                        <a:t>42 Materijalni rashodi (DC,FC)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5.181.000,00 kn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10.500.000,00 kn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5.020.000,00 kn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-5.480.000,00 kn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203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93510297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8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u="none" strike="noStrike" dirty="0"/>
                        <a:t>45 Donacije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384.000,00 kn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44.900,00 kn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156.000,00 kn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111.100,00 kn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12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41073016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9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u="none" strike="noStrike" dirty="0"/>
                        <a:t>43 Amortizacija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20.000,00 kn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33.000,00 kn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74.000,00 kn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41.000,00 kn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165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885508667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10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u="none" strike="noStrike" dirty="0"/>
                        <a:t>44 Financijski rashodi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70.000,00 kn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70.000,00 kn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50.000,00 kn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-20.000,00 kn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100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570218262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11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u="none" strike="noStrike" dirty="0"/>
                        <a:t>46 Ostali rashodi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10.000,00 kn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8.000,00 kn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10.000,00 kn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2.000,00 kn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80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95978407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 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1" u="none" strike="noStrike" dirty="0"/>
                        <a:t>Ukupni rashodi</a:t>
                      </a:r>
                      <a:endParaRPr lang="hr-HR" sz="8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7.165.000,00 kn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12.115.900,00 kn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6.930.000,00 kn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-5.185.900,00 kn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169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135557965"/>
                  </a:ext>
                </a:extLst>
              </a:tr>
              <a:tr h="147017"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 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1" u="none" strike="noStrike" dirty="0"/>
                        <a:t>Višak/Manjak prihoda</a:t>
                      </a:r>
                      <a:endParaRPr lang="hr-HR" sz="8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335.000,00 kn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-444.743,00 kn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231.180,00 kn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/>
                        <a:t> </a:t>
                      </a:r>
                      <a:endParaRPr lang="hr-HR" sz="8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800" u="none" strike="noStrike" dirty="0"/>
                        <a:t> </a:t>
                      </a:r>
                      <a:endParaRPr lang="hr-HR" sz="8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41528603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3922</TotalTime>
  <Words>812</Words>
  <Application>Microsoft Office PowerPoint</Application>
  <PresentationFormat>On-screen Show (4:3)</PresentationFormat>
  <Paragraphs>168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Tema sustava Office</vt:lpstr>
      <vt:lpstr>Slide 1</vt:lpstr>
      <vt:lpstr>Plan prihoda i rashoda za 2021. godinu  ključni financijski pokazatelji</vt:lpstr>
      <vt:lpstr>Plan prihoda i rashoda za 2021. godinu  ključni financijski pokazatelji</vt:lpstr>
      <vt:lpstr>Plan prihoda  i rashoda za 2021.godinu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korisnik</dc:creator>
  <cp:lastModifiedBy>Admin</cp:lastModifiedBy>
  <cp:revision>156</cp:revision>
  <cp:lastPrinted>2018-12-05T14:11:03Z</cp:lastPrinted>
  <dcterms:created xsi:type="dcterms:W3CDTF">2013-03-12T12:47:36Z</dcterms:created>
  <dcterms:modified xsi:type="dcterms:W3CDTF">2020-12-14T12:29:30Z</dcterms:modified>
</cp:coreProperties>
</file>