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</p:sldIdLst>
  <p:sldSz cy="6858000" cx="9144000"/>
  <p:notesSz cx="6858000" cy="9144000"/>
  <p:embeddedFontLst>
    <p:embeddedFont>
      <p:font typeface="Helvetica Neue Light"/>
      <p:regular r:id="rId29"/>
      <p:bold r:id="rId30"/>
      <p:italic r:id="rId31"/>
      <p:boldItalic r:id="rId32"/>
    </p:embeddedFont>
    <p:embeddedFont>
      <p:font typeface="Gill Sans"/>
      <p:regular r:id="rId33"/>
      <p:bold r:id="rId34"/>
    </p:embeddedFont>
    <p:embeddedFont>
      <p:font typeface="Comfortaa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Light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HelveticaNeueLight-italic.fntdata"/><Relationship Id="rId30" Type="http://schemas.openxmlformats.org/officeDocument/2006/relationships/font" Target="fonts/HelveticaNeueLight-bold.fntdata"/><Relationship Id="rId11" Type="http://schemas.openxmlformats.org/officeDocument/2006/relationships/slide" Target="slides/slide7.xml"/><Relationship Id="rId33" Type="http://schemas.openxmlformats.org/officeDocument/2006/relationships/font" Target="fonts/GillSans-regular.fntdata"/><Relationship Id="rId10" Type="http://schemas.openxmlformats.org/officeDocument/2006/relationships/slide" Target="slides/slide6.xml"/><Relationship Id="rId32" Type="http://schemas.openxmlformats.org/officeDocument/2006/relationships/font" Target="fonts/HelveticaNeueLight-boldItalic.fntdata"/><Relationship Id="rId13" Type="http://schemas.openxmlformats.org/officeDocument/2006/relationships/slide" Target="slides/slide9.xml"/><Relationship Id="rId35" Type="http://schemas.openxmlformats.org/officeDocument/2006/relationships/font" Target="fonts/Comfortaa-regular.fntdata"/><Relationship Id="rId12" Type="http://schemas.openxmlformats.org/officeDocument/2006/relationships/slide" Target="slides/slide8.xml"/><Relationship Id="rId34" Type="http://schemas.openxmlformats.org/officeDocument/2006/relationships/font" Target="fonts/GillSans-bold.fntdata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36" Type="http://schemas.openxmlformats.org/officeDocument/2006/relationships/font" Target="fonts/Comfortaa-bold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1" name="Google Shape;6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ec9424816cf67e2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9" name="Google Shape;129;g4ec9424816cf67e2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8a0c7a0925_0_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6" name="Google Shape;136;g28a0c7a0925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8a0c7a0925_0_1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8a0c7a0925_0_14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8a0c7a0925_0_1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7" name="Google Shape;147;g28a0c7a0925_0_1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8a0c7a0925_0_10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2" name="Google Shape;152;g28a0c7a0925_0_10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8a0c7a0925_0_8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7" name="Google Shape;157;g28a0c7a0925_0_8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8a0c7a0925_0_10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5" name="Google Shape;165;g28a0c7a0925_0_10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8a0c7a0925_0_9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0" name="Google Shape;170;g28a0c7a0925_0_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e163e9a7c8_0_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" name="Google Shape;176;g1e163e9a7c8_0_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584ac22d4a11b37b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5" name="Google Shape;185;g584ac22d4a11b37b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8a0c7a0925_0_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g28a0c7a0925_0_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906ac1516b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g2906ac1516b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906ac1516b_0_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9" name="Google Shape;199;g2906ac1516b_0_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62976f000cb9e02_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6" name="Google Shape;206;g662976f000cb9e02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64d8bca368dbaeed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1" name="Google Shape;211;g64d8bca368dbaeed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1" name="Google Shape;231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e163e9a7c8_0_5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g1e163e9a7c8_0_5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584ac22d4a11b37b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2" name="Google Shape;82;g584ac22d4a11b37b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1b4284a6f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1b4284a6f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1a8993c09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g291a8993c09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184cde728_0_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g1e184cde728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8a0c7a0925_0_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g28a0c7a0925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b754b27ad3ab86_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6b754b27ad3ab86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olo e sottotitolo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892968" y="1151929"/>
            <a:ext cx="7358064" cy="2321720"/>
          </a:xfrm>
          <a:prstGeom prst="rect">
            <a:avLst/>
          </a:prstGeom>
          <a:noFill/>
          <a:ln>
            <a:noFill/>
          </a:ln>
        </p:spPr>
        <p:txBody>
          <a:bodyPr anchorCtr="0" anchor="b" bIns="35700" lIns="35700" spcFirstLastPara="1" rIns="35700" wrap="square" tIns="3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Helvetica Neue Light"/>
              <a:buNone/>
              <a:defRPr sz="5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892968" y="3536156"/>
            <a:ext cx="7358064" cy="794743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 Light"/>
              <a:buNone/>
              <a:defRPr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4440732" y="6505277"/>
            <a:ext cx="253607" cy="249238"/>
          </a:xfrm>
          <a:prstGeom prst="rect">
            <a:avLst/>
          </a:prstGeom>
          <a:noFill/>
          <a:ln>
            <a:noFill/>
          </a:ln>
        </p:spPr>
        <p:txBody>
          <a:bodyPr anchorCtr="0" anchor="t" bIns="35700" lIns="35700" spcFirstLastPara="1" rIns="35700" wrap="square" tIns="35700">
            <a:sp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Helvetica Neue Light"/>
              <a:buNone/>
              <a:defRPr b="0" i="0" sz="1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2" type="body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1"/>
          <p:cNvSpPr txBox="1"/>
          <p:nvPr>
            <p:ph idx="12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/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8" name="Google Shape;48;p12"/>
          <p:cNvSpPr/>
          <p:nvPr>
            <p:ph idx="2" type="pic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9" name="Google Shape;49;p12"/>
          <p:cNvSpPr txBox="1"/>
          <p:nvPr>
            <p:ph idx="1" type="body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2pPr>
            <a:lvl3pPr indent="-228600" lvl="2" marL="1371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3pPr>
            <a:lvl4pPr indent="-22860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4pPr>
            <a:lvl5pPr indent="-22860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2"/>
          <p:cNvSpPr txBox="1"/>
          <p:nvPr>
            <p:ph idx="12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3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3"/>
          <p:cNvSpPr txBox="1"/>
          <p:nvPr>
            <p:ph idx="12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2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2" type="sldNum"/>
          </p:nvPr>
        </p:nvSpPr>
        <p:spPr>
          <a:xfrm>
            <a:off x="6553200" y="6248400"/>
            <a:ext cx="1903413" cy="290984"/>
          </a:xfrm>
          <a:prstGeom prst="rect">
            <a:avLst/>
          </a:prstGeom>
          <a:noFill/>
          <a:ln>
            <a:noFill/>
          </a:ln>
        </p:spPr>
        <p:txBody>
          <a:bodyPr anchorCtr="0" anchor="t" bIns="46775" lIns="46775" spcFirstLastPara="1" rIns="46775" wrap="square" tIns="46775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idx="12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9" name="Google Shape;19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5"/>
          <p:cNvSpPr txBox="1"/>
          <p:nvPr>
            <p:ph idx="12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1pPr>
            <a:lvl2pPr indent="-228600" lvl="1" marL="9144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2pPr>
            <a:lvl3pPr indent="-228600" lvl="2" marL="13716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indent="-228600" lvl="3" marL="18288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indent="-228600" lvl="4" marL="228600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6"/>
          <p:cNvSpPr txBox="1"/>
          <p:nvPr>
            <p:ph idx="12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b="1" sz="4000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Calibri"/>
              <a:buNone/>
              <a:defRPr sz="20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indent="-406400" lvl="1" marL="9144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2pPr>
            <a:lvl3pPr indent="-406400" lvl="2" marL="1371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3pPr>
            <a:lvl4pPr indent="-406400" lvl="3" marL="18288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 sz="2800"/>
            </a:lvl4pPr>
            <a:lvl5pPr indent="-406400" lvl="4" marL="22860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800"/>
              <a:buChar char="»"/>
              <a:defRPr sz="28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b="1" sz="2400"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hyperlink" Target="http://www.tennis-talents.com" TargetMode="External"/><Relationship Id="rId5" Type="http://schemas.openxmlformats.org/officeDocument/2006/relationships/image" Target="../media/image3.jpg"/><Relationship Id="rId6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drive.google.com/file/d/1DsSY7fTc09AyX1luWaYhBXhf-TUBup5T/view" TargetMode="External"/><Relationship Id="rId4" Type="http://schemas.openxmlformats.org/officeDocument/2006/relationships/image" Target="../media/image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drive.google.com/file/d/1G9xYXS_qYLx6nn_ytztTH0fAtorkJR96/view" TargetMode="External"/><Relationship Id="rId4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://drive.google.com/file/d/1qGq6_IZwR39g6wYeqpeKU9EOKrvzEL57/view" TargetMode="External"/><Relationship Id="rId4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://drive.google.com/file/d/1SMoOxiU9i00cXkRZ5_L9ypV1yrzm30bN/view" TargetMode="External"/><Relationship Id="rId4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8cNUqS1Hl9kRz1raEj_OGKKzUcTK1hUx/view" TargetMode="External"/><Relationship Id="rId4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0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hyperlink" Target="mailto:info@tennistalents.net" TargetMode="External"/><Relationship Id="rId4" Type="http://schemas.openxmlformats.org/officeDocument/2006/relationships/hyperlink" Target="mailto:info@tennis-talents.com" TargetMode="External"/><Relationship Id="rId9" Type="http://schemas.openxmlformats.org/officeDocument/2006/relationships/image" Target="../media/image17.jpg"/><Relationship Id="rId5" Type="http://schemas.openxmlformats.org/officeDocument/2006/relationships/hyperlink" Target="http://www.tennistalents.net" TargetMode="External"/><Relationship Id="rId6" Type="http://schemas.openxmlformats.org/officeDocument/2006/relationships/image" Target="../media/image15.jpg"/><Relationship Id="rId7" Type="http://schemas.openxmlformats.org/officeDocument/2006/relationships/image" Target="../media/image7.jpg"/><Relationship Id="rId8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f9zMK_C_mJOI1WasRnxizm6F_0gbRNNY/view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drive.google.com/file/d/1Y8NyEn_oUGGAP2cT6nLEmRE4fzCf49mj/view" TargetMode="External"/><Relationship Id="rId4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3335D7D-AECD-448A-89BD-B84D25BAD727-L0-001.png" id="63" name="Google Shape;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5325" y="5916927"/>
            <a:ext cx="427059" cy="427059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/>
        </p:nvSpPr>
        <p:spPr>
          <a:xfrm>
            <a:off x="4495440" y="5453896"/>
            <a:ext cx="153120" cy="356394"/>
          </a:xfrm>
          <a:prstGeom prst="rect">
            <a:avLst/>
          </a:prstGeom>
          <a:noFill/>
          <a:ln>
            <a:noFill/>
          </a:ln>
        </p:spPr>
        <p:txBody>
          <a:bodyPr anchorCtr="0" anchor="t" bIns="32125" lIns="32125" spcFirstLastPara="1" rIns="32125" wrap="square" tIns="321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Gill Sans"/>
              <a:buNone/>
            </a:pPr>
            <a:r>
              <a:rPr b="0" i="0" lang="en-US" sz="1800" u="sng" cap="none" strike="noStrike">
                <a:solidFill>
                  <a:srgbClr val="0000FF"/>
                </a:solidFill>
                <a:latin typeface="Gill Sans"/>
                <a:ea typeface="Gill Sans"/>
                <a:cs typeface="Gill Sans"/>
                <a:sym typeface="Gill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7F5B379-8338-41BA-AD61-917F4DE64B47-L0-001.jpeg" id="65" name="Google Shape;65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698873" y="5740230"/>
            <a:ext cx="1393668" cy="780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45049" y="405475"/>
            <a:ext cx="4253901" cy="41206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809850" y="4158000"/>
            <a:ext cx="7524300" cy="233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i="0" lang="en-US" sz="2800" u="none" cap="none" strike="noStrike">
                <a:solidFill>
                  <a:srgbClr val="ED2E2B"/>
                </a:solidFill>
                <a:latin typeface="Comfortaa"/>
                <a:ea typeface="Comfortaa"/>
                <a:cs typeface="Comfortaa"/>
                <a:sym typeface="Comfortaa"/>
              </a:rPr>
              <a:t>2023 HTS Coaches Conference</a:t>
            </a:r>
            <a:endParaRPr b="1" i="0" sz="2800" u="none" cap="none" strike="noStrike">
              <a:solidFill>
                <a:srgbClr val="ED2E2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t/>
            </a:r>
            <a:endParaRPr b="1" i="0" sz="2800" u="none" cap="none" strike="noStrike">
              <a:solidFill>
                <a:srgbClr val="ED2E2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i="0" lang="en-US" sz="2200" u="none" cap="none" strike="noStrike">
                <a:solidFill>
                  <a:srgbClr val="ED2E2B"/>
                </a:solidFill>
                <a:latin typeface="Comfortaa"/>
                <a:ea typeface="Comfortaa"/>
                <a:cs typeface="Comfortaa"/>
                <a:sym typeface="Comfortaa"/>
              </a:rPr>
              <a:t>Daruvar, Croatia</a:t>
            </a:r>
            <a:endParaRPr b="1" i="0" sz="1800" u="none" cap="none" strike="noStrike">
              <a:solidFill>
                <a:srgbClr val="ED2E2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t/>
            </a:r>
            <a:endParaRPr b="1" i="0" sz="1800" u="none" cap="none" strike="noStrike">
              <a:solidFill>
                <a:srgbClr val="ED2E2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i="0" lang="en-US" sz="1800" u="none" cap="none" strike="noStrike">
                <a:solidFill>
                  <a:srgbClr val="ED2E2B"/>
                </a:solidFill>
                <a:latin typeface="Comfortaa"/>
                <a:ea typeface="Comfortaa"/>
                <a:cs typeface="Comfortaa"/>
                <a:sym typeface="Comfortaa"/>
              </a:rPr>
              <a:t>tennistalents.net</a:t>
            </a:r>
            <a:endParaRPr b="1" i="0" sz="1800" u="none" cap="none" strike="noStrike">
              <a:solidFill>
                <a:srgbClr val="ED2E2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/>
        </p:nvSpPr>
        <p:spPr>
          <a:xfrm>
            <a:off x="747550" y="540375"/>
            <a:ext cx="7605600" cy="308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4800">
                <a:solidFill>
                  <a:srgbClr val="ED2E2B"/>
                </a:solidFill>
                <a:latin typeface="Comfortaa"/>
                <a:ea typeface="Comfortaa"/>
                <a:cs typeface="Comfortaa"/>
                <a:sym typeface="Comfortaa"/>
              </a:rPr>
              <a:t>GOAL</a:t>
            </a:r>
            <a:endParaRPr b="1" i="0" sz="4800" cap="none" strike="noStrike">
              <a:solidFill>
                <a:srgbClr val="ED2E2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t/>
            </a:r>
            <a:endParaRPr b="1" i="0" u="sng" cap="none" strike="noStrike">
              <a:solidFill>
                <a:srgbClr val="ED2E2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3600">
                <a:solidFill>
                  <a:srgbClr val="ED2E2B"/>
                </a:solidFill>
                <a:latin typeface="Comfortaa"/>
                <a:ea typeface="Comfortaa"/>
                <a:cs typeface="Comfortaa"/>
                <a:sym typeface="Comfortaa"/>
              </a:rPr>
              <a:t>is to master the shots in order to control where and how the ball goes in the opponent’s court</a:t>
            </a:r>
            <a:endParaRPr b="1" i="0" sz="3600" u="none" cap="none" strike="noStrike">
              <a:solidFill>
                <a:srgbClr val="ED2E2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2" name="Google Shape;132;p24"/>
          <p:cNvSpPr txBox="1"/>
          <p:nvPr/>
        </p:nvSpPr>
        <p:spPr>
          <a:xfrm>
            <a:off x="942450" y="4083125"/>
            <a:ext cx="7259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HOW TO GET CLOSER TO  THE DESIRED OUTCOME?</a:t>
            </a:r>
            <a:endParaRPr b="1" i="0" sz="3600" u="none" cap="none" strike="noStrike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3" name="Google Shape;133;p24"/>
          <p:cNvSpPr txBox="1"/>
          <p:nvPr/>
        </p:nvSpPr>
        <p:spPr>
          <a:xfrm>
            <a:off x="235200" y="81275"/>
            <a:ext cx="1479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omfortaa"/>
                <a:ea typeface="Comfortaa"/>
                <a:cs typeface="Comfortaa"/>
                <a:sym typeface="Comfortaa"/>
              </a:rPr>
              <a:t>tea</a:t>
            </a:r>
            <a:r>
              <a:rPr lang="en-US" sz="1900">
                <a:latin typeface="Comfortaa"/>
                <a:ea typeface="Comfortaa"/>
                <a:cs typeface="Comfortaa"/>
                <a:sym typeface="Comfortaa"/>
              </a:rPr>
              <a:t>ching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/>
        </p:nvSpPr>
        <p:spPr>
          <a:xfrm>
            <a:off x="942450" y="422625"/>
            <a:ext cx="72591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4800">
                <a:solidFill>
                  <a:srgbClr val="ED2E2B"/>
                </a:solidFill>
                <a:latin typeface="Comfortaa"/>
                <a:ea typeface="Comfortaa"/>
                <a:cs typeface="Comfortaa"/>
                <a:sym typeface="Comfortaa"/>
              </a:rPr>
              <a:t>OUTCOME</a:t>
            </a:r>
            <a:endParaRPr b="1" i="0" sz="4800" u="none" cap="none" strike="noStrike">
              <a:solidFill>
                <a:srgbClr val="ED2E2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718125" y="1378200"/>
            <a:ext cx="8248500" cy="49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Comfortaa"/>
              <a:buChar char="❏"/>
            </a:pPr>
            <a:r>
              <a:rPr b="1" lang="en-US" sz="30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PLAYER (individuality)</a:t>
            </a:r>
            <a:endParaRPr b="1" sz="30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Comfortaa"/>
              <a:buChar char="❏"/>
            </a:pPr>
            <a:r>
              <a:rPr b="1" lang="en-US" sz="30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SITUATION/ENVIRONMENT</a:t>
            </a:r>
            <a:endParaRPr b="1" sz="30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3000"/>
              <a:buFont typeface="Comfortaa"/>
              <a:buChar char="❏"/>
            </a:pPr>
            <a:r>
              <a:rPr b="1" lang="en-US" sz="30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INTENTION </a:t>
            </a:r>
            <a:endParaRPr b="1" sz="30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ALL HAPPENS WHEN HITTING THE BALL</a:t>
            </a:r>
            <a:r>
              <a:rPr b="1" lang="en-US" sz="28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 sz="28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omfortaa"/>
              <a:buChar char="❏"/>
            </a:pPr>
            <a:r>
              <a:rPr b="1" lang="en-US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DIRECTION OF THE SWING</a:t>
            </a:r>
            <a:endParaRPr b="1"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omfortaa"/>
              <a:buChar char="❏"/>
            </a:pPr>
            <a:r>
              <a:rPr b="1" lang="en-US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SPEED OF THE SWING</a:t>
            </a:r>
            <a:endParaRPr b="1"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omfortaa"/>
              <a:buChar char="❏"/>
            </a:pPr>
            <a:r>
              <a:rPr b="1" lang="en-US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RACQUET HEAD INCLINATION</a:t>
            </a:r>
            <a:endParaRPr b="1"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000"/>
              <a:buFont typeface="Comfortaa"/>
              <a:buChar char="❏"/>
            </a:pPr>
            <a:r>
              <a:rPr b="1" lang="en-US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PERSONAL TOUCH/BALL FEEL</a:t>
            </a:r>
            <a:endParaRPr b="1"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39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6" title="Normal speed F-u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000" y="681675"/>
            <a:ext cx="8541976" cy="549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7" title="Slow speed F-unstabl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42975"/>
            <a:ext cx="883920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28" title="Slow speed F-stable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942975"/>
            <a:ext cx="8839200" cy="4972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/>
        </p:nvSpPr>
        <p:spPr>
          <a:xfrm>
            <a:off x="942450" y="498825"/>
            <a:ext cx="72591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3600">
                <a:solidFill>
                  <a:srgbClr val="ED2E2B"/>
                </a:solidFill>
                <a:latin typeface="Comfortaa"/>
                <a:ea typeface="Comfortaa"/>
                <a:cs typeface="Comfortaa"/>
                <a:sym typeface="Comfortaa"/>
              </a:rPr>
              <a:t>PRECISION</a:t>
            </a:r>
            <a:endParaRPr b="1" i="0" sz="3600" u="none" cap="none" strike="noStrike">
              <a:solidFill>
                <a:srgbClr val="ED2E2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0" name="Google Shape;160;p29"/>
          <p:cNvSpPr/>
          <p:nvPr/>
        </p:nvSpPr>
        <p:spPr>
          <a:xfrm>
            <a:off x="6951450" y="1717825"/>
            <a:ext cx="1478700" cy="2832300"/>
          </a:xfrm>
          <a:prstGeom prst="cube">
            <a:avLst>
              <a:gd fmla="val 25000" name="adj"/>
            </a:avLst>
          </a:prstGeom>
          <a:noFill/>
          <a:ln cap="flat" cmpd="sng" w="381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MAGIC</a:t>
            </a:r>
            <a:r>
              <a:rPr b="1" lang="en-US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r>
              <a:rPr b="1" lang="en-US" sz="24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20 cm</a:t>
            </a:r>
            <a:endParaRPr b="1" sz="24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29"/>
          <p:cNvSpPr txBox="1"/>
          <p:nvPr/>
        </p:nvSpPr>
        <p:spPr>
          <a:xfrm>
            <a:off x="796200" y="1679275"/>
            <a:ext cx="56217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A key factor to be precise is the stability of the racquet head at the impact with the ball.</a:t>
            </a:r>
            <a:endParaRPr b="1" sz="26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2" name="Google Shape;162;p29"/>
          <p:cNvSpPr txBox="1"/>
          <p:nvPr/>
        </p:nvSpPr>
        <p:spPr>
          <a:xfrm>
            <a:off x="796200" y="3221700"/>
            <a:ext cx="58830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The application of Reversed Pedagogy in training helps to stabilize the movements by creating situations that stimulate body and mind interaction.</a:t>
            </a:r>
            <a:endParaRPr b="1" sz="26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0" title="Ball Contact short 2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800" y="524100"/>
            <a:ext cx="7735574" cy="580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/>
        </p:nvSpPr>
        <p:spPr>
          <a:xfrm>
            <a:off x="773225" y="5227825"/>
            <a:ext cx="76356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Char char="❏"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100 km/h forehand top spin 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Char char="❏"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contact time approximately 3 ms 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omfortaa"/>
              <a:buChar char="❏"/>
            </a:pP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contact </a:t>
            </a: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length</a:t>
            </a:r>
            <a:r>
              <a:rPr lang="en-US" sz="2400">
                <a:latin typeface="Comfortaa"/>
                <a:ea typeface="Comfortaa"/>
                <a:cs typeface="Comfortaa"/>
                <a:sym typeface="Comfortaa"/>
              </a:rPr>
              <a:t> approximately 3.8 cm</a:t>
            </a:r>
            <a:endParaRPr sz="24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73" name="Google Shape;173;p31" title="Ball contact short vers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213" y="85300"/>
            <a:ext cx="7635524" cy="5066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7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2"/>
          <p:cNvSpPr txBox="1"/>
          <p:nvPr/>
        </p:nvSpPr>
        <p:spPr>
          <a:xfrm>
            <a:off x="1391427" y="502400"/>
            <a:ext cx="633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3600">
                <a:solidFill>
                  <a:srgbClr val="ED2E2B"/>
                </a:solidFill>
                <a:latin typeface="Comfortaa"/>
                <a:ea typeface="Comfortaa"/>
                <a:cs typeface="Comfortaa"/>
                <a:sym typeface="Comfortaa"/>
              </a:rPr>
              <a:t>ON COURT APPLICATION</a:t>
            </a:r>
            <a:endParaRPr b="1" i="0" sz="2200" u="none" cap="none" strike="noStrike">
              <a:solidFill>
                <a:srgbClr val="ED2E2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79" name="Google Shape;179;p32"/>
          <p:cNvSpPr txBox="1"/>
          <p:nvPr/>
        </p:nvSpPr>
        <p:spPr>
          <a:xfrm>
            <a:off x="331772" y="1082338"/>
            <a:ext cx="842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Char char="❏"/>
            </a:pPr>
            <a:r>
              <a:rPr b="1" lang="en-US" sz="2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Pedagogical approach to d</a:t>
            </a: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rills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1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80" name="Google Shape;180;p32"/>
          <p:cNvGrpSpPr/>
          <p:nvPr/>
        </p:nvGrpSpPr>
        <p:grpSpPr>
          <a:xfrm>
            <a:off x="162500" y="2051661"/>
            <a:ext cx="8786483" cy="3717456"/>
            <a:chOff x="344318" y="2299779"/>
            <a:chExt cx="8600707" cy="1071900"/>
          </a:xfrm>
        </p:grpSpPr>
        <p:sp>
          <p:nvSpPr>
            <p:cNvPr id="181" name="Google Shape;181;p32"/>
            <p:cNvSpPr/>
            <p:nvPr/>
          </p:nvSpPr>
          <p:spPr>
            <a:xfrm>
              <a:off x="344318" y="2299779"/>
              <a:ext cx="235200" cy="10719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3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82" name="Google Shape;182;p32"/>
            <p:cNvSpPr/>
            <p:nvPr/>
          </p:nvSpPr>
          <p:spPr>
            <a:xfrm>
              <a:off x="701625" y="2394229"/>
              <a:ext cx="8243400" cy="902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-3556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2000"/>
                <a:buFont typeface="Comfortaa"/>
                <a:buChar char="➢"/>
              </a:pPr>
              <a:r>
                <a:rPr b="1" lang="en-US" sz="2000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DECIDE A TASK</a:t>
              </a:r>
              <a:endParaRPr b="1" sz="20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-3556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2000"/>
                <a:buFont typeface="Comfortaa"/>
                <a:buChar char="➢"/>
              </a:pPr>
              <a:r>
                <a:rPr b="1" lang="en-US" sz="2000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CREATE A SCENARIO WITH THE HELP OF CONSTRAINT(S)</a:t>
              </a:r>
              <a:endParaRPr b="1" sz="20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-3556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2000"/>
                <a:buFont typeface="Comfortaa"/>
                <a:buChar char="➢"/>
              </a:pPr>
              <a:r>
                <a:rPr b="1" lang="en-US" sz="2000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EXPLAIN AND/OR SHOW IT</a:t>
              </a:r>
              <a:endParaRPr b="1" sz="20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-3556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2000"/>
                <a:buFont typeface="Comfortaa"/>
                <a:buChar char="➢"/>
              </a:pPr>
              <a:r>
                <a:rPr b="1" lang="en-US" sz="2000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EVALUATE THE AVERAGE OUTCOME</a:t>
              </a:r>
              <a:endParaRPr b="1" sz="20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-35560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6666"/>
                </a:buClr>
                <a:buSzPts val="2000"/>
                <a:buFont typeface="Comfortaa"/>
                <a:buChar char="➢"/>
              </a:pPr>
              <a:r>
                <a:rPr b="1" lang="en-US" sz="2000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SIMPLIFY OR COMPLICATE THE TASK ACCORDING TO THE LEVEL OF PERFORMANCE</a:t>
              </a:r>
              <a:endParaRPr b="1" sz="20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20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2000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*Use tests to monitor the evolution</a:t>
              </a:r>
              <a:endParaRPr b="1" sz="20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3"/>
          <p:cNvSpPr txBox="1"/>
          <p:nvPr/>
        </p:nvSpPr>
        <p:spPr>
          <a:xfrm>
            <a:off x="2961750" y="258150"/>
            <a:ext cx="3220500" cy="63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0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?</a:t>
            </a:r>
            <a:endParaRPr b="1" sz="4000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8" name="Google Shape;188;p33"/>
          <p:cNvSpPr txBox="1"/>
          <p:nvPr/>
        </p:nvSpPr>
        <p:spPr>
          <a:xfrm>
            <a:off x="235200" y="489000"/>
            <a:ext cx="8673600" cy="58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u="sng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2023 WIMBLEDON</a:t>
            </a:r>
            <a:endParaRPr sz="4800" u="sng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20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Ladies &amp; Gents </a:t>
            </a:r>
            <a:endParaRPr b="1" sz="420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 ¼ FINALIST</a:t>
            </a:r>
            <a:endParaRPr b="1" sz="420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b="1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HOW MANY OF THEM</a:t>
            </a:r>
            <a:endParaRPr b="1" sz="420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WON MORE POINTS WITH</a:t>
            </a:r>
            <a:endParaRPr b="1" sz="420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200">
                <a:solidFill>
                  <a:schemeClr val="accent4"/>
                </a:solidFill>
                <a:latin typeface="Comfortaa"/>
                <a:ea typeface="Comfortaa"/>
                <a:cs typeface="Comfortaa"/>
                <a:sym typeface="Comfortaa"/>
              </a:rPr>
              <a:t>the 1st vs the 2nd SERVE?</a:t>
            </a:r>
            <a:endParaRPr sz="4200">
              <a:solidFill>
                <a:schemeClr val="accent4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89" name="Google Shape;189;p33"/>
          <p:cNvSpPr txBox="1"/>
          <p:nvPr/>
        </p:nvSpPr>
        <p:spPr>
          <a:xfrm>
            <a:off x="235200" y="81275"/>
            <a:ext cx="1479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latin typeface="Comfortaa"/>
                <a:ea typeface="Comfortaa"/>
                <a:cs typeface="Comfortaa"/>
                <a:sym typeface="Comfortaa"/>
              </a:rPr>
              <a:t>coaching</a:t>
            </a:r>
            <a:endParaRPr sz="19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30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/>
        </p:nvSpPr>
        <p:spPr>
          <a:xfrm>
            <a:off x="657000" y="902925"/>
            <a:ext cx="7830000" cy="210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3500">
                <a:solidFill>
                  <a:srgbClr val="ED2E2B"/>
                </a:solidFill>
                <a:latin typeface="Comfortaa"/>
                <a:ea typeface="Comfortaa"/>
                <a:cs typeface="Comfortaa"/>
                <a:sym typeface="Comfortaa"/>
              </a:rPr>
              <a:t>“THE USE OF REVERSED PEDAGOGY IN TENNIS TEACHING AND COACHING”</a:t>
            </a:r>
            <a:endParaRPr b="1" sz="3100">
              <a:solidFill>
                <a:srgbClr val="ED2E2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3" name="Google Shape;73;p16"/>
          <p:cNvSpPr txBox="1"/>
          <p:nvPr/>
        </p:nvSpPr>
        <p:spPr>
          <a:xfrm>
            <a:off x="707700" y="3184250"/>
            <a:ext cx="77286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30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according to the</a:t>
            </a:r>
            <a:endParaRPr b="1" sz="3000">
              <a:solidFill>
                <a:srgbClr val="01199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1" sz="3000">
              <a:solidFill>
                <a:srgbClr val="011993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lang="en-US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TENNIS TALENTS METHOD</a:t>
            </a:r>
            <a:endParaRPr b="1"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21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by Luca Appino</a:t>
            </a:r>
            <a:endParaRPr b="1"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01199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4"/>
          <p:cNvSpPr txBox="1"/>
          <p:nvPr/>
        </p:nvSpPr>
        <p:spPr>
          <a:xfrm>
            <a:off x="235200" y="264975"/>
            <a:ext cx="8673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ONLY 3 GENTLEMEN !</a:t>
            </a:r>
            <a:endParaRPr b="1" sz="3600" u="sng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300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95" name="Google Shape;19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2400" y="1657625"/>
            <a:ext cx="8880750" cy="359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4"/>
          <p:cNvSpPr txBox="1"/>
          <p:nvPr/>
        </p:nvSpPr>
        <p:spPr>
          <a:xfrm>
            <a:off x="1560125" y="3429000"/>
            <a:ext cx="5199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</a:t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</a:t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3</a:t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/>
        </p:nvSpPr>
        <p:spPr>
          <a:xfrm>
            <a:off x="235200" y="264975"/>
            <a:ext cx="86736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 u="sng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ONLY 2 LADIES</a:t>
            </a:r>
            <a:endParaRPr b="1" sz="3600" u="sng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8761D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3000">
              <a:solidFill>
                <a:srgbClr val="38761D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202" name="Google Shape;20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63250"/>
            <a:ext cx="8839201" cy="361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5"/>
          <p:cNvSpPr txBox="1"/>
          <p:nvPr/>
        </p:nvSpPr>
        <p:spPr>
          <a:xfrm>
            <a:off x="1560125" y="2957725"/>
            <a:ext cx="5199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1</a:t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</a:t>
            </a:r>
            <a:endParaRPr b="1" sz="15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6"/>
          <p:cNvSpPr txBox="1"/>
          <p:nvPr/>
        </p:nvSpPr>
        <p:spPr>
          <a:xfrm>
            <a:off x="2175000" y="1137600"/>
            <a:ext cx="4794000" cy="191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latin typeface="Comfortaa"/>
                <a:ea typeface="Comfortaa"/>
                <a:cs typeface="Comfortaa"/>
                <a:sym typeface="Comfortaa"/>
              </a:rPr>
              <a:t>Q&amp;A</a:t>
            </a:r>
            <a:endParaRPr sz="9600"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/>
        </p:nvSpPr>
        <p:spPr>
          <a:xfrm>
            <a:off x="1391427" y="502400"/>
            <a:ext cx="6335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3600">
                <a:solidFill>
                  <a:srgbClr val="ED2E2B"/>
                </a:solidFill>
                <a:latin typeface="Comfortaa"/>
                <a:ea typeface="Comfortaa"/>
                <a:cs typeface="Comfortaa"/>
                <a:sym typeface="Comfortaa"/>
              </a:rPr>
              <a:t>ON COURT APPLICATION</a:t>
            </a:r>
            <a:endParaRPr b="1" i="0" sz="2200" u="none" cap="none" strike="noStrike">
              <a:solidFill>
                <a:srgbClr val="ED2E2B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14" name="Google Shape;214;p37"/>
          <p:cNvGrpSpPr/>
          <p:nvPr/>
        </p:nvGrpSpPr>
        <p:grpSpPr>
          <a:xfrm>
            <a:off x="329675" y="4992541"/>
            <a:ext cx="8440401" cy="1703171"/>
            <a:chOff x="329674" y="4599720"/>
            <a:chExt cx="8440401" cy="1073405"/>
          </a:xfrm>
        </p:grpSpPr>
        <p:sp>
          <p:nvSpPr>
            <p:cNvPr id="215" name="Google Shape;215;p37"/>
            <p:cNvSpPr/>
            <p:nvPr/>
          </p:nvSpPr>
          <p:spPr>
            <a:xfrm>
              <a:off x="1497176" y="4599725"/>
              <a:ext cx="7272900" cy="10734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16" name="Google Shape;216;p37"/>
            <p:cNvSpPr/>
            <p:nvPr/>
          </p:nvSpPr>
          <p:spPr>
            <a:xfrm>
              <a:off x="329674" y="4599720"/>
              <a:ext cx="775500" cy="1073400"/>
            </a:xfrm>
            <a:prstGeom prst="rect">
              <a:avLst/>
            </a:prstGeom>
            <a:solidFill>
              <a:srgbClr val="FF0000"/>
            </a:solidFill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71438" rotWithShape="0" algn="bl" dir="2700000" dist="28575">
                <a:srgbClr val="000000">
                  <a:alpha val="16079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100"/>
                <a:buFont typeface="Arial"/>
                <a:buNone/>
              </a:pPr>
              <a:r>
                <a:rPr b="1" i="0" lang="en-US" sz="4100" u="none" cap="none" strike="noStrike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rPr>
                <a:t> C</a:t>
              </a:r>
              <a:endParaRPr b="1" i="0" sz="4100" u="none" cap="none" strike="noStrike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217" name="Google Shape;217;p37"/>
            <p:cNvSpPr/>
            <p:nvPr/>
          </p:nvSpPr>
          <p:spPr>
            <a:xfrm>
              <a:off x="1529375" y="4717755"/>
              <a:ext cx="7147800" cy="955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45720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ED2E2B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en-US" sz="1800" u="sng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TASK</a:t>
              </a:r>
              <a:r>
                <a:rPr b="1" lang="en-US" sz="1800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: FEED 10 BALLS PRECISION DRILL</a:t>
              </a:r>
              <a:endParaRPr b="1" sz="18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en-US" sz="1800" u="sng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CONSTRAIN</a:t>
              </a:r>
              <a:r>
                <a:rPr b="1" lang="en-US" sz="1800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T: WITHOUT THEN WITH</a:t>
              </a:r>
              <a:endParaRPr b="1" sz="18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en-US" sz="1800" u="sng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SCENARIO</a:t>
              </a:r>
              <a:r>
                <a:rPr b="1" lang="en-US" sz="1800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: TRACK THE FIRST RESULT AND CHECK IF WITH CONSTRAINTS IT IMPROVES</a:t>
              </a:r>
              <a:endParaRPr b="1" sz="18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1" i="0" sz="1800" u="none" cap="none" strike="noStrike">
                <a:solidFill>
                  <a:srgbClr val="ED2E2B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sp>
        <p:nvSpPr>
          <p:cNvPr id="218" name="Google Shape;218;p37"/>
          <p:cNvSpPr txBox="1"/>
          <p:nvPr/>
        </p:nvSpPr>
        <p:spPr>
          <a:xfrm>
            <a:off x="331772" y="1082338"/>
            <a:ext cx="84216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omfortaa"/>
              <a:buChar char="❏"/>
            </a:pPr>
            <a:r>
              <a:rPr b="1" i="0" lang="en-US" sz="2400" u="none" cap="none" strike="noStrike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Drills</a:t>
            </a:r>
            <a:r>
              <a:rPr b="1" i="0" lang="en-US" sz="2400" u="none" cap="none" strike="noStrike">
                <a:solidFill>
                  <a:srgbClr val="000000"/>
                </a:solidFill>
                <a:latin typeface="Comfortaa"/>
                <a:ea typeface="Comfortaa"/>
                <a:cs typeface="Comfortaa"/>
                <a:sym typeface="Comfortaa"/>
              </a:rPr>
              <a:t>:</a:t>
            </a:r>
            <a:endParaRPr b="1" i="0" sz="2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19" name="Google Shape;219;p37"/>
          <p:cNvGrpSpPr/>
          <p:nvPr/>
        </p:nvGrpSpPr>
        <p:grpSpPr>
          <a:xfrm>
            <a:off x="344325" y="1953982"/>
            <a:ext cx="8430202" cy="1419127"/>
            <a:chOff x="344318" y="2299782"/>
            <a:chExt cx="8430202" cy="1073307"/>
          </a:xfrm>
        </p:grpSpPr>
        <p:grpSp>
          <p:nvGrpSpPr>
            <p:cNvPr id="220" name="Google Shape;220;p37"/>
            <p:cNvGrpSpPr/>
            <p:nvPr/>
          </p:nvGrpSpPr>
          <p:grpSpPr>
            <a:xfrm>
              <a:off x="344318" y="2299782"/>
              <a:ext cx="8430202" cy="1073307"/>
              <a:chOff x="1593010" y="2322567"/>
              <a:chExt cx="5958161" cy="643508"/>
            </a:xfrm>
          </p:grpSpPr>
          <p:sp>
            <p:nvSpPr>
              <p:cNvPr id="221" name="Google Shape;221;p37"/>
              <p:cNvSpPr/>
              <p:nvPr/>
            </p:nvSpPr>
            <p:spPr>
              <a:xfrm>
                <a:off x="2383371" y="2322575"/>
                <a:ext cx="5167800" cy="6435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22" name="Google Shape;222;p37"/>
              <p:cNvSpPr/>
              <p:nvPr/>
            </p:nvSpPr>
            <p:spPr>
              <a:xfrm>
                <a:off x="1593010" y="2322567"/>
                <a:ext cx="548700" cy="6426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en-US" sz="4100" u="none" cap="none" strike="noStrike">
                    <a:solidFill>
                      <a:srgbClr val="FFFFFF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A</a:t>
                </a:r>
                <a:endParaRPr b="0" i="0" sz="300" u="none" cap="none" strike="noStrike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sp>
          <p:nvSpPr>
            <p:cNvPr id="223" name="Google Shape;223;p37"/>
            <p:cNvSpPr/>
            <p:nvPr/>
          </p:nvSpPr>
          <p:spPr>
            <a:xfrm>
              <a:off x="1529375" y="2431750"/>
              <a:ext cx="7245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en-US" sz="1800" u="sng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TASK</a:t>
              </a:r>
              <a:r>
                <a:rPr b="1" lang="en-US" sz="1800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: RALLY WITH MARGIN (OVER NETS)</a:t>
              </a:r>
              <a:endParaRPr b="1" sz="18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en-US" sz="1800" u="sng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CONSTRAINTS</a:t>
              </a:r>
              <a:r>
                <a:rPr b="1" lang="en-US" sz="1800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: 1 HIGH NET + 1 MINI NET (ball over both, but bouncing in between them)</a:t>
              </a:r>
              <a:endParaRPr b="1" sz="18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marR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1" lang="en-US" sz="1800" u="sng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SCENARIO</a:t>
              </a:r>
              <a:r>
                <a:rPr b="1" lang="en-US" sz="1800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: 3rd SET, 5-6 DEUCE: 4 BALLS SURELY IN</a:t>
              </a:r>
              <a:endParaRPr b="1" sz="18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grpSp>
        <p:nvGrpSpPr>
          <p:cNvPr id="224" name="Google Shape;224;p37"/>
          <p:cNvGrpSpPr/>
          <p:nvPr/>
        </p:nvGrpSpPr>
        <p:grpSpPr>
          <a:xfrm>
            <a:off x="329675" y="3455730"/>
            <a:ext cx="8425811" cy="1419120"/>
            <a:chOff x="348564" y="3449612"/>
            <a:chExt cx="8425811" cy="1073302"/>
          </a:xfrm>
        </p:grpSpPr>
        <p:grpSp>
          <p:nvGrpSpPr>
            <p:cNvPr id="225" name="Google Shape;225;p37"/>
            <p:cNvGrpSpPr/>
            <p:nvPr/>
          </p:nvGrpSpPr>
          <p:grpSpPr>
            <a:xfrm>
              <a:off x="348564" y="3449612"/>
              <a:ext cx="8421407" cy="1073302"/>
              <a:chOff x="1593010" y="2322567"/>
              <a:chExt cx="5951945" cy="643505"/>
            </a:xfrm>
          </p:grpSpPr>
          <p:sp>
            <p:nvSpPr>
              <p:cNvPr id="226" name="Google Shape;226;p37"/>
              <p:cNvSpPr/>
              <p:nvPr/>
            </p:nvSpPr>
            <p:spPr>
              <a:xfrm>
                <a:off x="2391855" y="2322572"/>
                <a:ext cx="5153100" cy="643500"/>
              </a:xfrm>
              <a:prstGeom prst="rect">
                <a:avLst/>
              </a:prstGeom>
              <a:solidFill>
                <a:srgbClr val="EEEEE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  <p:sp>
            <p:nvSpPr>
              <p:cNvPr id="227" name="Google Shape;227;p37"/>
              <p:cNvSpPr/>
              <p:nvPr/>
            </p:nvSpPr>
            <p:spPr>
              <a:xfrm>
                <a:off x="1593010" y="2322567"/>
                <a:ext cx="553800" cy="6426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rPr b="1" i="0" lang="en-US" sz="4100" u="none" cap="none" strike="noStrike">
                    <a:solidFill>
                      <a:srgbClr val="FFFFFF"/>
                    </a:solidFill>
                    <a:latin typeface="Comfortaa"/>
                    <a:ea typeface="Comfortaa"/>
                    <a:cs typeface="Comfortaa"/>
                    <a:sym typeface="Comfortaa"/>
                  </a:rPr>
                  <a:t>B</a:t>
                </a:r>
                <a:endParaRPr b="0" i="0" sz="2100" u="none" cap="none" strike="noStrike">
                  <a:solidFill>
                    <a:srgbClr val="FFFFFF"/>
                  </a:solidFill>
                  <a:latin typeface="Comfortaa"/>
                  <a:ea typeface="Comfortaa"/>
                  <a:cs typeface="Comfortaa"/>
                  <a:sym typeface="Comfortaa"/>
                </a:endParaRPr>
              </a:p>
            </p:txBody>
          </p:sp>
        </p:grpSp>
        <p:sp>
          <p:nvSpPr>
            <p:cNvPr id="228" name="Google Shape;228;p37"/>
            <p:cNvSpPr/>
            <p:nvPr/>
          </p:nvSpPr>
          <p:spPr>
            <a:xfrm>
              <a:off x="1529375" y="3574750"/>
              <a:ext cx="72450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b="1" lang="en-US" sz="1800" u="sng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TASK</a:t>
              </a:r>
              <a:r>
                <a:rPr b="1" lang="en-US" sz="1800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: KICK SERVE, HIGH BOUNCE</a:t>
              </a:r>
              <a:endParaRPr b="1" sz="18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b="1" lang="en-US" sz="1800" u="sng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CONSTRAINT</a:t>
              </a:r>
              <a:r>
                <a:rPr b="1" lang="en-US" sz="1800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: HIGH NET ON THE BASELINE (ball over it)</a:t>
              </a:r>
              <a:endParaRPr b="1" sz="18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Arial"/>
                <a:buNone/>
              </a:pPr>
              <a:r>
                <a:rPr b="1" lang="en-US" sz="1800" u="sng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SCENARIO</a:t>
              </a:r>
              <a:r>
                <a:rPr b="1" lang="en-US" sz="1800">
                  <a:solidFill>
                    <a:srgbClr val="666666"/>
                  </a:solidFill>
                  <a:latin typeface="Comfortaa"/>
                  <a:ea typeface="Comfortaa"/>
                  <a:cs typeface="Comfortaa"/>
                  <a:sym typeface="Comfortaa"/>
                </a:rPr>
                <a:t>: 1st GAME, 30-15: DO IT AS 1st SERVE</a:t>
              </a:r>
              <a:endParaRPr b="1" sz="18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idx="12" type="sldNum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</a:rPr>
              <a:t>‹#›</a:t>
            </a:fld>
            <a:endParaRPr/>
          </a:p>
        </p:txBody>
      </p:sp>
      <p:sp>
        <p:nvSpPr>
          <p:cNvPr id="234" name="Google Shape;234;p38"/>
          <p:cNvSpPr/>
          <p:nvPr/>
        </p:nvSpPr>
        <p:spPr>
          <a:xfrm>
            <a:off x="569075" y="2749150"/>
            <a:ext cx="7979256" cy="1887138"/>
          </a:xfrm>
          <a:custGeom>
            <a:rect b="b" l="l" r="r" t="t"/>
            <a:pathLst>
              <a:path extrusionOk="0" h="21600" w="21600">
                <a:moveTo>
                  <a:pt x="1876" y="0"/>
                </a:moveTo>
                <a:cubicBezTo>
                  <a:pt x="1728" y="0"/>
                  <a:pt x="1608" y="454"/>
                  <a:pt x="1608" y="1013"/>
                </a:cubicBezTo>
                <a:lnTo>
                  <a:pt x="1608" y="8590"/>
                </a:lnTo>
                <a:lnTo>
                  <a:pt x="0" y="11624"/>
                </a:lnTo>
                <a:lnTo>
                  <a:pt x="1608" y="14659"/>
                </a:lnTo>
                <a:lnTo>
                  <a:pt x="1608" y="20592"/>
                </a:lnTo>
                <a:cubicBezTo>
                  <a:pt x="1608" y="21150"/>
                  <a:pt x="1728" y="21600"/>
                  <a:pt x="1876" y="21600"/>
                </a:cubicBezTo>
                <a:lnTo>
                  <a:pt x="21332" y="21600"/>
                </a:lnTo>
                <a:cubicBezTo>
                  <a:pt x="21480" y="21600"/>
                  <a:pt x="21600" y="21150"/>
                  <a:pt x="21600" y="20592"/>
                </a:cubicBezTo>
                <a:lnTo>
                  <a:pt x="21600" y="1013"/>
                </a:lnTo>
                <a:cubicBezTo>
                  <a:pt x="21600" y="454"/>
                  <a:pt x="21480" y="0"/>
                  <a:pt x="21332" y="0"/>
                </a:cubicBezTo>
                <a:lnTo>
                  <a:pt x="1876" y="0"/>
                </a:lnTo>
                <a:close/>
              </a:path>
            </a:pathLst>
          </a:custGeom>
          <a:solidFill>
            <a:srgbClr val="FFFFFF"/>
          </a:solidFill>
          <a:ln cap="flat" cmpd="sng" w="2857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  <a:effectLst>
            <a:outerShdw blurRad="38100" rotWithShape="0" dir="5400000" dist="23000">
              <a:srgbClr val="000000">
                <a:alpha val="33333"/>
              </a:srgbClr>
            </a:outerShdw>
          </a:effectLst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900"/>
              <a:buFont typeface="Verdana"/>
              <a:buNone/>
            </a:pPr>
            <a:r>
              <a:rPr b="1" lang="en-US" sz="2900" u="sng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3"/>
              </a:rPr>
              <a:t>info@tennistalents.net</a:t>
            </a:r>
            <a:endParaRPr b="0" i="0" sz="1400" u="none" cap="none" strike="noStrike">
              <a:solidFill>
                <a:srgbClr val="00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2922"/>
              </a:buClr>
              <a:buSzPts val="2900"/>
              <a:buFont typeface="Verdana"/>
              <a:buNone/>
            </a:pPr>
            <a:r>
              <a:t/>
            </a:r>
            <a:endParaRPr b="1" i="0" sz="1400" u="sng" cap="none" strike="noStrike">
              <a:solidFill>
                <a:srgbClr val="0000FF"/>
              </a:solidFill>
              <a:latin typeface="Comfortaa"/>
              <a:ea typeface="Comfortaa"/>
              <a:cs typeface="Comfortaa"/>
              <a:sym typeface="Comfortaa"/>
              <a:hlinkClick r:id="rId4">
                <a:extLst>
                  <a:ext uri="{A12FA001-AC4F-418D-AE19-62706E023703}">
                    <ahyp:hlinkClr val="tx"/>
                  </a:ext>
                </a:extLst>
              </a:hlinkClick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4A47"/>
              </a:buClr>
              <a:buSzPts val="2900"/>
              <a:buFont typeface="Verdana"/>
              <a:buNone/>
            </a:pPr>
            <a:r>
              <a:rPr b="1" i="0" lang="en-US" sz="2900" u="sng" cap="none" strike="noStrike">
                <a:solidFill>
                  <a:schemeClr val="hlink"/>
                </a:solidFill>
                <a:latin typeface="Comfortaa"/>
                <a:ea typeface="Comfortaa"/>
                <a:cs typeface="Comfortaa"/>
                <a:sym typeface="Comfortaa"/>
                <a:hlinkClick r:id="rId5"/>
              </a:rPr>
              <a:t>www.tennistalents.net</a:t>
            </a:r>
            <a:endParaRPr b="1" i="0" sz="2900" u="none" cap="none" strike="noStrike">
              <a:solidFill>
                <a:srgbClr val="F24A47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35" name="Google Shape;235;p38"/>
          <p:cNvSpPr txBox="1"/>
          <p:nvPr/>
        </p:nvSpPr>
        <p:spPr>
          <a:xfrm>
            <a:off x="1191300" y="895950"/>
            <a:ext cx="73572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6823"/>
              </a:buClr>
              <a:buSzPts val="6300"/>
              <a:buFont typeface="Verdana"/>
              <a:buNone/>
            </a:pPr>
            <a:r>
              <a:rPr b="1" i="0" lang="en-US" sz="6300" u="none" cap="none" strike="noStrike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HVALA VAMA!</a:t>
            </a:r>
            <a:endParaRPr b="0" i="0" sz="1400" u="none" cap="none" strike="noStrike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236" name="Google Shape;236;p38"/>
          <p:cNvGrpSpPr/>
          <p:nvPr/>
        </p:nvGrpSpPr>
        <p:grpSpPr>
          <a:xfrm>
            <a:off x="1292700" y="4986512"/>
            <a:ext cx="6534137" cy="1763587"/>
            <a:chOff x="1292700" y="4986512"/>
            <a:chExt cx="6534137" cy="1763587"/>
          </a:xfrm>
        </p:grpSpPr>
        <p:pic>
          <p:nvPicPr>
            <p:cNvPr id="237" name="Google Shape;237;p38"/>
            <p:cNvPicPr preferRelativeResize="0"/>
            <p:nvPr/>
          </p:nvPicPr>
          <p:blipFill rotWithShape="1">
            <a:blip r:embed="rId6">
              <a:alphaModFix/>
            </a:blip>
            <a:srcRect b="0" l="0" r="70681" t="0"/>
            <a:stretch/>
          </p:blipFill>
          <p:spPr>
            <a:xfrm>
              <a:off x="1292700" y="5837263"/>
              <a:ext cx="1401650" cy="836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8" name="Google Shape;238;p3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769183" y="4986512"/>
              <a:ext cx="1605643" cy="741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9" name="Google Shape;239;p3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6449662" y="4986513"/>
              <a:ext cx="1070725" cy="741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0" name="Google Shape;240;p3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6143188" y="6078577"/>
              <a:ext cx="1683650" cy="35351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38"/>
            <p:cNvPicPr preferRelativeResize="0"/>
            <p:nvPr/>
          </p:nvPicPr>
          <p:blipFill rotWithShape="1">
            <a:blip r:embed="rId6">
              <a:alphaModFix/>
            </a:blip>
            <a:srcRect b="0" l="32300" r="29916" t="0"/>
            <a:stretch/>
          </p:blipFill>
          <p:spPr>
            <a:xfrm>
              <a:off x="1292700" y="4986513"/>
              <a:ext cx="1401650" cy="7418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2" name="Google Shape;242;p38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225576" y="5760575"/>
              <a:ext cx="692850" cy="9895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2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2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2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/>
        </p:nvSpPr>
        <p:spPr>
          <a:xfrm>
            <a:off x="1239525" y="335125"/>
            <a:ext cx="6665100" cy="122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3600">
                <a:solidFill>
                  <a:srgbClr val="FF2600"/>
                </a:solidFill>
                <a:latin typeface="Comfortaa"/>
                <a:ea typeface="Comfortaa"/>
                <a:cs typeface="Comfortaa"/>
                <a:sym typeface="Comfortaa"/>
              </a:rPr>
              <a:t>LET’S </a:t>
            </a:r>
            <a:r>
              <a:rPr b="1" lang="en-US" sz="3600">
                <a:solidFill>
                  <a:srgbClr val="FF2600"/>
                </a:solidFill>
                <a:latin typeface="Comfortaa"/>
                <a:ea typeface="Comfortaa"/>
                <a:cs typeface="Comfortaa"/>
                <a:sym typeface="Comfortaa"/>
              </a:rPr>
              <a:t>START </a:t>
            </a:r>
            <a:endParaRPr b="1" sz="3600">
              <a:solidFill>
                <a:srgbClr val="FF26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3600">
                <a:solidFill>
                  <a:srgbClr val="FF2600"/>
                </a:solidFill>
                <a:latin typeface="Comfortaa"/>
                <a:ea typeface="Comfortaa"/>
                <a:cs typeface="Comfortaa"/>
                <a:sym typeface="Comfortaa"/>
              </a:rPr>
              <a:t>FROM THE OUTCOME</a:t>
            </a:r>
            <a:endParaRPr b="1" sz="3600">
              <a:solidFill>
                <a:srgbClr val="FF26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79" name="Google Shape;79;p17" title="Reversed action video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9526" y="1560025"/>
            <a:ext cx="6664950" cy="499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/>
          <p:nvPr/>
        </p:nvSpPr>
        <p:spPr>
          <a:xfrm>
            <a:off x="476700" y="308775"/>
            <a:ext cx="81906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4800">
                <a:solidFill>
                  <a:srgbClr val="FF2600"/>
                </a:solidFill>
                <a:latin typeface="Comfortaa"/>
                <a:ea typeface="Comfortaa"/>
                <a:cs typeface="Comfortaa"/>
                <a:sym typeface="Comfortaa"/>
              </a:rPr>
              <a:t>REVERSED PEDAGOGY</a:t>
            </a:r>
            <a:endParaRPr b="1" sz="4800">
              <a:solidFill>
                <a:srgbClr val="FF26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>
                <a:solidFill>
                  <a:srgbClr val="FF2600"/>
                </a:solidFill>
                <a:latin typeface="Comfortaa"/>
                <a:ea typeface="Comfortaa"/>
                <a:cs typeface="Comfortaa"/>
                <a:sym typeface="Comfortaa"/>
              </a:rPr>
              <a:t>            start from outcome vs movement         “art” and science of teaching, educate</a:t>
            </a:r>
            <a:endParaRPr b="1">
              <a:solidFill>
                <a:srgbClr val="FF26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5" name="Google Shape;85;p18"/>
          <p:cNvSpPr txBox="1"/>
          <p:nvPr/>
        </p:nvSpPr>
        <p:spPr>
          <a:xfrm rot="-848">
            <a:off x="273675" y="4384919"/>
            <a:ext cx="85161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202124"/>
                </a:solidFill>
                <a:highlight>
                  <a:srgbClr val="FFFFFF"/>
                </a:highlight>
                <a:latin typeface="Comfortaa"/>
                <a:ea typeface="Comfortaa"/>
                <a:cs typeface="Comfortaa"/>
                <a:sym typeface="Comfortaa"/>
              </a:rPr>
              <a:t>a way to enhance individual’s skill-learning by manipulating tasks and constraints within representative situations</a:t>
            </a:r>
            <a:endParaRPr sz="3000">
              <a:solidFill>
                <a:srgbClr val="2021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676200" y="1718250"/>
            <a:ext cx="77916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proposes to develop the technique, guiding each player, to accomplish a desired outcome (task) instead of teaching standard, one fits all, movement.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9" title="Drill rev pedagogy .MO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8637425" cy="64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/>
        </p:nvSpPr>
        <p:spPr>
          <a:xfrm>
            <a:off x="537900" y="487525"/>
            <a:ext cx="80682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3600">
                <a:solidFill>
                  <a:srgbClr val="FF2600"/>
                </a:solidFill>
                <a:latin typeface="Comfortaa"/>
                <a:ea typeface="Comfortaa"/>
                <a:cs typeface="Comfortaa"/>
                <a:sym typeface="Comfortaa"/>
              </a:rPr>
              <a:t>TECHNIQUE (tennis)</a:t>
            </a:r>
            <a:endParaRPr b="1" sz="3600">
              <a:solidFill>
                <a:srgbClr val="FF26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7" name="Google Shape;97;p20"/>
          <p:cNvSpPr txBox="1"/>
          <p:nvPr/>
        </p:nvSpPr>
        <p:spPr>
          <a:xfrm rot="-881">
            <a:off x="537975" y="4488535"/>
            <a:ext cx="81906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Personal interpretation/adjustment to express technical skills (form, size, timing, etc.)</a:t>
            </a:r>
            <a:endParaRPr sz="3000">
              <a:solidFill>
                <a:srgbClr val="202124"/>
              </a:solidFill>
              <a:highlight>
                <a:srgbClr val="FFFFFF"/>
              </a:highlight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8" name="Google Shape;98;p20"/>
          <p:cNvSpPr txBox="1"/>
          <p:nvPr/>
        </p:nvSpPr>
        <p:spPr>
          <a:xfrm>
            <a:off x="599175" y="1590775"/>
            <a:ext cx="80682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Ability to learn, develop and stabilize sequences of movements, functional to perform </a:t>
            </a:r>
            <a:r>
              <a:rPr lang="en-US" sz="3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effective</a:t>
            </a: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and </a:t>
            </a:r>
            <a:r>
              <a:rPr lang="en-US" sz="3000" u="sng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efficient</a:t>
            </a:r>
            <a:r>
              <a:rPr lang="en-US" sz="30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strokes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99" name="Google Shape;99;p20"/>
          <p:cNvSpPr txBox="1"/>
          <p:nvPr/>
        </p:nvSpPr>
        <p:spPr>
          <a:xfrm>
            <a:off x="537900" y="3687925"/>
            <a:ext cx="8068200" cy="71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3600">
                <a:solidFill>
                  <a:srgbClr val="FF2600"/>
                </a:solidFill>
                <a:latin typeface="Comfortaa"/>
                <a:ea typeface="Comfortaa"/>
                <a:cs typeface="Comfortaa"/>
                <a:sym typeface="Comfortaa"/>
              </a:rPr>
              <a:t>STYLE</a:t>
            </a:r>
            <a:endParaRPr b="1" sz="3600">
              <a:solidFill>
                <a:srgbClr val="FF26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/>
        </p:nvSpPr>
        <p:spPr>
          <a:xfrm>
            <a:off x="241500" y="341400"/>
            <a:ext cx="8661000" cy="22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rgbClr val="ED2E2B"/>
                </a:solidFill>
                <a:latin typeface="Comfortaa"/>
                <a:ea typeface="Comfortaa"/>
                <a:cs typeface="Comfortaa"/>
                <a:sym typeface="Comfortaa"/>
              </a:rPr>
              <a:t>REVERSED (non-linear) PEDAGOGY</a:t>
            </a:r>
            <a:endParaRPr b="1" i="0" sz="3600" cap="none" strike="noStrike">
              <a:solidFill>
                <a:srgbClr val="ED2E2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u="none" cap="none" strike="noStrike">
              <a:solidFill>
                <a:srgbClr val="ED2E2B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30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a practical application of the </a:t>
            </a:r>
            <a:endParaRPr b="1" sz="30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t/>
            </a:r>
            <a:endParaRPr b="1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31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Dynamic Systems Motor Learning Theory</a:t>
            </a:r>
            <a:endParaRPr b="1" i="0" sz="3100" u="none" cap="none" strike="noStrike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grpSp>
        <p:nvGrpSpPr>
          <p:cNvPr id="105" name="Google Shape;105;p21"/>
          <p:cNvGrpSpPr/>
          <p:nvPr/>
        </p:nvGrpSpPr>
        <p:grpSpPr>
          <a:xfrm>
            <a:off x="633075" y="2852700"/>
            <a:ext cx="5133175" cy="2893488"/>
            <a:chOff x="613200" y="2852700"/>
            <a:chExt cx="5133175" cy="2893488"/>
          </a:xfrm>
        </p:grpSpPr>
        <p:sp>
          <p:nvSpPr>
            <p:cNvPr id="106" name="Google Shape;106;p21"/>
            <p:cNvSpPr/>
            <p:nvPr/>
          </p:nvSpPr>
          <p:spPr>
            <a:xfrm>
              <a:off x="1804200" y="3283800"/>
              <a:ext cx="2792400" cy="20313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 cap="flat" cmpd="sng" w="11430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1"/>
            <p:cNvSpPr txBox="1"/>
            <p:nvPr/>
          </p:nvSpPr>
          <p:spPr>
            <a:xfrm>
              <a:off x="2241600" y="4280188"/>
              <a:ext cx="19176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latin typeface="Comfortaa"/>
                  <a:ea typeface="Comfortaa"/>
                  <a:cs typeface="Comfortaa"/>
                  <a:sym typeface="Comfortaa"/>
                </a:rPr>
                <a:t>PLAYER</a:t>
              </a:r>
              <a:endParaRPr b="1" sz="18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08" name="Google Shape;108;p21"/>
            <p:cNvSpPr txBox="1"/>
            <p:nvPr/>
          </p:nvSpPr>
          <p:spPr>
            <a:xfrm>
              <a:off x="2530800" y="2852700"/>
              <a:ext cx="13392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omfortaa"/>
                  <a:ea typeface="Comfortaa"/>
                  <a:cs typeface="Comfortaa"/>
                  <a:sym typeface="Comfortaa"/>
                </a:rPr>
                <a:t>TASK</a:t>
              </a:r>
              <a:endParaRPr b="1" sz="16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09" name="Google Shape;109;p21"/>
            <p:cNvSpPr txBox="1"/>
            <p:nvPr/>
          </p:nvSpPr>
          <p:spPr>
            <a:xfrm>
              <a:off x="613200" y="5315088"/>
              <a:ext cx="1917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omfortaa"/>
                  <a:ea typeface="Comfortaa"/>
                  <a:cs typeface="Comfortaa"/>
                  <a:sym typeface="Comfortaa"/>
                </a:rPr>
                <a:t>CONSTRAINT</a:t>
              </a:r>
              <a:endParaRPr b="1" sz="16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  <p:sp>
          <p:nvSpPr>
            <p:cNvPr id="110" name="Google Shape;110;p21"/>
            <p:cNvSpPr txBox="1"/>
            <p:nvPr/>
          </p:nvSpPr>
          <p:spPr>
            <a:xfrm>
              <a:off x="3828775" y="5315088"/>
              <a:ext cx="19176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600">
                  <a:latin typeface="Comfortaa"/>
                  <a:ea typeface="Comfortaa"/>
                  <a:cs typeface="Comfortaa"/>
                  <a:sym typeface="Comfortaa"/>
                </a:rPr>
                <a:t>ENVIRONMENT</a:t>
              </a:r>
              <a:endParaRPr b="1" sz="1600">
                <a:latin typeface="Comfortaa"/>
                <a:ea typeface="Comfortaa"/>
                <a:cs typeface="Comfortaa"/>
                <a:sym typeface="Comfortaa"/>
              </a:endParaRPr>
            </a:p>
          </p:txBody>
        </p:sp>
      </p:grpSp>
      <p:cxnSp>
        <p:nvCxnSpPr>
          <p:cNvPr id="111" name="Google Shape;111;p21"/>
          <p:cNvCxnSpPr/>
          <p:nvPr/>
        </p:nvCxnSpPr>
        <p:spPr>
          <a:xfrm>
            <a:off x="3848650" y="4488100"/>
            <a:ext cx="2291400" cy="45900"/>
          </a:xfrm>
          <a:prstGeom prst="straightConnector1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2" name="Google Shape;112;p21"/>
          <p:cNvSpPr txBox="1"/>
          <p:nvPr/>
        </p:nvSpPr>
        <p:spPr>
          <a:xfrm>
            <a:off x="6027775" y="4172500"/>
            <a:ext cx="24687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NEW/REINFORCED SKILL ACQUISITION</a:t>
            </a:r>
            <a:endParaRPr b="1" sz="16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/>
        </p:nvSpPr>
        <p:spPr>
          <a:xfrm rot="-247">
            <a:off x="395400" y="170575"/>
            <a:ext cx="8353200" cy="15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3600">
                <a:solidFill>
                  <a:srgbClr val="FF2600"/>
                </a:solidFill>
                <a:latin typeface="Comfortaa"/>
                <a:ea typeface="Comfortaa"/>
                <a:cs typeface="Comfortaa"/>
                <a:sym typeface="Comfortaa"/>
              </a:rPr>
              <a:t>DYNAMIC SYSTEMS </a:t>
            </a:r>
            <a:endParaRPr b="1" sz="3600">
              <a:solidFill>
                <a:srgbClr val="FF26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3600">
                <a:solidFill>
                  <a:srgbClr val="FF2600"/>
                </a:solidFill>
                <a:latin typeface="Comfortaa"/>
                <a:ea typeface="Comfortaa"/>
                <a:cs typeface="Comfortaa"/>
                <a:sym typeface="Comfortaa"/>
              </a:rPr>
              <a:t>MOTOR LEARNING THEORY</a:t>
            </a:r>
            <a:endParaRPr b="1" sz="3600">
              <a:solidFill>
                <a:srgbClr val="FF26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8" name="Google Shape;118;p22"/>
          <p:cNvSpPr txBox="1"/>
          <p:nvPr/>
        </p:nvSpPr>
        <p:spPr>
          <a:xfrm rot="-1419">
            <a:off x="574200" y="1692024"/>
            <a:ext cx="7995601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sport movements are performed in reason of the interaction of complex internal systems, led by the CNS</a:t>
            </a:r>
            <a:r>
              <a:rPr lang="en-US" sz="30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, within a given environment.</a:t>
            </a:r>
            <a:endParaRPr sz="30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9" name="Google Shape;119;p22"/>
          <p:cNvSpPr txBox="1"/>
          <p:nvPr/>
        </p:nvSpPr>
        <p:spPr>
          <a:xfrm rot="-1419">
            <a:off x="493700" y="3851149"/>
            <a:ext cx="7995601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>
                <a:solidFill>
                  <a:srgbClr val="040C28"/>
                </a:solidFill>
                <a:latin typeface="Comfortaa"/>
                <a:ea typeface="Comfortaa"/>
                <a:cs typeface="Comfortaa"/>
                <a:sym typeface="Comfortaa"/>
              </a:rPr>
              <a:t>the human body better organizes  “personal” motoric actions, according to the situation, having a precise task and relevant constraint(s) to guide its execution!   </a:t>
            </a:r>
            <a:endParaRPr b="1" i="0" sz="3000" u="none" cap="none" strike="noStrike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/>
        </p:nvSpPr>
        <p:spPr>
          <a:xfrm rot="-247">
            <a:off x="395400" y="170575"/>
            <a:ext cx="8353200" cy="151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3600">
                <a:solidFill>
                  <a:srgbClr val="FF2600"/>
                </a:solidFill>
                <a:latin typeface="Comfortaa"/>
                <a:ea typeface="Comfortaa"/>
                <a:cs typeface="Comfortaa"/>
                <a:sym typeface="Comfortaa"/>
              </a:rPr>
              <a:t>DYNAMIC SYSTEMS </a:t>
            </a:r>
            <a:endParaRPr b="1" sz="3600">
              <a:solidFill>
                <a:srgbClr val="FF26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2600"/>
              </a:buClr>
              <a:buSzPts val="2800"/>
              <a:buFont typeface="Verdana"/>
              <a:buNone/>
            </a:pPr>
            <a:r>
              <a:rPr b="1" lang="en-US" sz="3600">
                <a:solidFill>
                  <a:srgbClr val="FF2600"/>
                </a:solidFill>
                <a:latin typeface="Comfortaa"/>
                <a:ea typeface="Comfortaa"/>
                <a:cs typeface="Comfortaa"/>
                <a:sym typeface="Comfortaa"/>
              </a:rPr>
              <a:t>MOTOR LEARNING THEORY</a:t>
            </a:r>
            <a:endParaRPr b="1" sz="3600">
              <a:solidFill>
                <a:srgbClr val="FF260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25" name="Google Shape;125;p23"/>
          <p:cNvSpPr txBox="1"/>
          <p:nvPr/>
        </p:nvSpPr>
        <p:spPr>
          <a:xfrm flipH="1">
            <a:off x="447300" y="1576150"/>
            <a:ext cx="8249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t</a:t>
            </a:r>
            <a:r>
              <a:rPr lang="en-US" sz="2800">
                <a:solidFill>
                  <a:srgbClr val="FF0000"/>
                </a:solidFill>
                <a:latin typeface="Comfortaa"/>
                <a:ea typeface="Comfortaa"/>
                <a:cs typeface="Comfortaa"/>
                <a:sym typeface="Comfortaa"/>
              </a:rPr>
              <a:t>raining = repetition</a:t>
            </a:r>
            <a:endParaRPr sz="2800">
              <a:solidFill>
                <a:srgbClr val="FF000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 leads to the development of “attractors” </a:t>
            </a:r>
            <a:endParaRPr sz="2800">
              <a:solidFill>
                <a:srgbClr val="666666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(functional, or </a:t>
            </a:r>
            <a:r>
              <a:rPr lang="en-US" sz="28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dysfunctional,</a:t>
            </a:r>
            <a:r>
              <a:rPr lang="en-US" sz="2800">
                <a:solidFill>
                  <a:srgbClr val="666666"/>
                </a:solidFill>
                <a:latin typeface="Comfortaa"/>
                <a:ea typeface="Comfortaa"/>
                <a:cs typeface="Comfortaa"/>
                <a:sym typeface="Comfortaa"/>
              </a:rPr>
              <a:t> sequences/patterns of movement)</a:t>
            </a:r>
            <a:endParaRPr sz="1200">
              <a:solidFill>
                <a:srgbClr val="666666"/>
              </a:solidFill>
            </a:endParaRPr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50111" y="3510850"/>
            <a:ext cx="5843776" cy="319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