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0" r:id="rId3"/>
    <p:sldId id="261" r:id="rId4"/>
    <p:sldId id="262" r:id="rId5"/>
    <p:sldId id="264" r:id="rId6"/>
    <p:sldId id="267" r:id="rId7"/>
    <p:sldId id="265" r:id="rId8"/>
    <p:sldId id="266" r:id="rId9"/>
    <p:sldId id="268" r:id="rId10"/>
    <p:sldId id="269" r:id="rId11"/>
    <p:sldId id="263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3AB25A-E8CE-40DB-B578-4EA930864181}">
          <p14:sldIdLst>
            <p14:sldId id="256"/>
            <p14:sldId id="260"/>
            <p14:sldId id="261"/>
            <p14:sldId id="262"/>
            <p14:sldId id="264"/>
            <p14:sldId id="267"/>
            <p14:sldId id="265"/>
            <p14:sldId id="266"/>
            <p14:sldId id="268"/>
            <p14:sldId id="269"/>
            <p14:sldId id="263"/>
            <p14:sldId id="270"/>
            <p14:sldId id="271"/>
            <p14:sldId id="272"/>
            <p14:sldId id="273"/>
          </p14:sldIdLst>
        </p14:section>
        <p14:section name="Untitled Section" id="{EE7A58F0-D205-40D1-A0AC-24DEA0A8B26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09ED549-808E-450E-8950-8A44495FF02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6FE79A-C6C9-424A-B406-0DFEF633C2A5}" type="datetimeFigureOut">
              <a:rPr lang="hr-HR" smtClean="0"/>
              <a:pPr/>
              <a:t>13.8.2019.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4000" b="1" u="sng" dirty="0"/>
              <a:t>Budućnost i najnoviji trendovi u metodici treniranja vrhunskog tenisača, od juniora do profesionalca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hr-H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H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međunarodni Kongres ZTTH , 1.i 2. travnja, 2017.</a:t>
            </a:r>
          </a:p>
          <a:p>
            <a:pPr algn="ctr"/>
            <a:r>
              <a:rPr lang="hr-H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Nacionalni teniski centar, Zagreb</a:t>
            </a:r>
          </a:p>
          <a:p>
            <a:pPr algn="ctr"/>
            <a:endParaRPr lang="hr-H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r-H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3200" b="1" u="sng" dirty="0">
                <a:solidFill>
                  <a:srgbClr val="675E47"/>
                </a:solidFill>
              </a:rPr>
              <a:t>POJEDINAČNI MEČEVI</a:t>
            </a:r>
            <a:br>
              <a:rPr lang="hr-HR" sz="3200" b="1" u="sng" dirty="0">
                <a:solidFill>
                  <a:srgbClr val="675E47"/>
                </a:solidFill>
              </a:rPr>
            </a:br>
            <a:r>
              <a:rPr lang="hr-HR" sz="3200" b="1" u="sng" dirty="0">
                <a:solidFill>
                  <a:srgbClr val="675E47"/>
                </a:solidFill>
              </a:rPr>
              <a:t>AO 2017.(„nova” podloga)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1.kolo, S.Williams- B.Bencic, 64,63</a:t>
            </a:r>
          </a:p>
          <a:p>
            <a:pPr marL="11430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0-4 udarca=83% poena (97)        52-45 Serena</a:t>
            </a:r>
          </a:p>
          <a:p>
            <a:pPr marL="11430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5-8 udaraca=15% poena (17)      11-6 Serena</a:t>
            </a:r>
          </a:p>
          <a:p>
            <a:pPr marL="11430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9+ udaraca=2% poena (3)           2-1 Serena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Postotak dobivenih poena s osnovne crte= 49% (27/55)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Uspješnost u „big moments” poenima na servis (30/30 ili deuce)= Serena 4/5, Bencic 3/10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Finale, S.Williams- V.Williams, 64,64</a:t>
            </a:r>
          </a:p>
          <a:p>
            <a:pPr marL="11430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0-4 udarca=80% poena		57-45 Serena</a:t>
            </a:r>
          </a:p>
          <a:p>
            <a:pPr marL="11430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5-8 udaraca=11% poena	8-5 Venus</a:t>
            </a:r>
          </a:p>
          <a:p>
            <a:pPr marL="11430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9+ udaraca= 9</a:t>
            </a:r>
            <a:r>
              <a:rPr lang="hr-HR">
                <a:latin typeface="Times New Roman" panose="02020603050405020304" pitchFamily="18" charset="0"/>
                <a:cs typeface="Times New Roman" panose="02020603050405020304" pitchFamily="18" charset="0"/>
              </a:rPr>
              <a:t>% poena		7-5 Serena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Prosjek dužine poena= 3 udarca</a:t>
            </a:r>
          </a:p>
          <a:p>
            <a:pPr marL="11430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02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u="sng" dirty="0"/>
              <a:t>METODIKA TRENINGA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Naglasak na otvaranju poena-ključna faza igre  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Servis+1udarac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Return+1udarac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Agresivnost i preuzimanje inicijative što ranije</a:t>
            </a:r>
          </a:p>
          <a:p>
            <a:r>
              <a:rPr lang="hr-H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Klip1 klip4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06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hr-HR" b="1" u="sng" dirty="0"/>
            </a:br>
            <a:br>
              <a:rPr lang="hr-HR" b="1" u="sng" dirty="0"/>
            </a:br>
            <a:r>
              <a:rPr lang="hr-HR" b="1" u="sng" dirty="0"/>
              <a:t>TRENING „OTVARANJA POENA”-PRIORITETI</a:t>
            </a:r>
            <a:br>
              <a:rPr lang="hr-HR" b="1" u="sng" dirty="0"/>
            </a:br>
            <a:br>
              <a:rPr lang="hr-HR" b="1" u="sng" dirty="0"/>
            </a:br>
            <a:endParaRPr lang="hr-HR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Prioritet=  vježbe TE-TA usmjerenja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Situacijske vježbe, uključen  servis+return i prva dva udarca nakon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Kvaliteta izvedbe je glavni uvjet, a to podrazumijeva slijedeće: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PRECIZNOST ODIGRANIH UDARACA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PRIMJEREN TEMPO I KOLIČINA ROTACIJE  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INTENZITET I VISOKI POSTOTAK USPJEŠNOSTI </a:t>
            </a:r>
            <a:r>
              <a:rPr lang="hr-H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klip6</a:t>
            </a:r>
          </a:p>
        </p:txBody>
      </p:sp>
    </p:spTree>
    <p:extLst>
      <p:ext uri="{BB962C8B-B14F-4D97-AF65-F5344CB8AC3E}">
        <p14:creationId xmlns:p14="http://schemas.microsoft.com/office/powerpoint/2010/main" val="252440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u="sng" dirty="0"/>
              <a:t>PRIMJERI VJEŽBI U GLAVNOM DIJELU TRENINGA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IGRAČA NA SERVISU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 2.servis na bekend+ 1. udarac agresivno na bekend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 2.servis na forhend+ 1. udarac agresivno na bekend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 varijacije smjerova  servisa i  prvog udarca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IGRAČA NA RETURNU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agresivno-duboko u sredinu terena (na prvi servis)+ 1. udarac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agresivno- u širinu (na drugi servis)+ 1. udarac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631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IGRE SA ZADACIMA-OTVARANJE POENA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+ maksimalno 3 udarca za poen- slobodno, do 7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„Produženo” servis polje (pozitivan transfer na igru), do 7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+ kombinacija 2 udarca- zadani smjer, do 7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„Tko prije 3 zaredom” (3 prva servisa ili 3 kvalitetna returna), igra se na 3 mini seta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Kreativnost trenera pri odabiru i uvođenu novih vježbi u trenažni proces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36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ZAKLJUČAK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li dovoljno radimo na segmentu igre koji je očigledno od krucijalnog značenja za uspjeh u teniskom meču?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Edukacija trenera- igrača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Shvaćanje teniske igre i njenih specifičnosti treba razvijati kod igrača VEĆ U NAJMLAĐIM KATEGORIJAMA</a:t>
            </a:r>
          </a:p>
          <a:p>
            <a:pPr marL="11430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gjankovic\Desktop\kid return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9161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gjankovic\Desktop\kid serv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891615"/>
            <a:ext cx="18478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19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u="sng" dirty="0"/>
              <a:t>TENIS SE MIJENJA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Stilovi igre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Brzina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Snaga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Podloge na kojima se igra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Reketi, loptice, materijali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 tehnologije, „hawk eye”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Pravila (coaching wta, atp?, match tie break...)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/>
          </a:p>
          <a:p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u="sng" dirty="0"/>
              <a:t>TREND I USPOREDBA S DRUGIM SPORTOVIMA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Rukomet (također promjene pravila, brzi centar, napad na nepostavljenu obranu, 7.igrač itd)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Košarka (Steph Curry, „trice”)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Odbojka (servis u skoku, 132kmh Matey Kaziyski(blg)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Tendencija k ubrzanju igre, brza organizacija, tranzicija, protok lopte i realizacija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Jednosmjerna „cesta”, traženje limita ljudskih sposobnosti</a:t>
            </a:r>
          </a:p>
        </p:txBody>
      </p:sp>
    </p:spTree>
    <p:extLst>
      <p:ext uri="{BB962C8B-B14F-4D97-AF65-F5344CB8AC3E}">
        <p14:creationId xmlns:p14="http://schemas.microsoft.com/office/powerpoint/2010/main" val="154114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u="sng" dirty="0"/>
              <a:t>PITANJE ZA SVE PRISUTNE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Postoje 3 moguće skupine odigranih poena u tenisu, baziranih na broju udaraca u poenu 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0-4, 5-8, 9+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postotku, što mislite kako se kreću brojke  u vrhunskom tenisu (ne samo Grand slam level!!!)? </a:t>
            </a:r>
            <a:r>
              <a:rPr lang="hr-H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klip2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mislite koje su razlike između ATP i WTA? </a:t>
            </a:r>
            <a:r>
              <a:rPr lang="hr-H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Klip3 klip5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li je trend prisutan i kod mlađih kategorija? (prijedlog za istraživanje)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85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hr-HR" sz="4000" dirty="0"/>
            </a:br>
            <a:br>
              <a:rPr lang="hr-HR" sz="4000" dirty="0"/>
            </a:br>
            <a:r>
              <a:rPr lang="hr-HR" sz="4000" b="1" u="sng" dirty="0"/>
              <a:t>ŠTO GOVORE BROJKE?</a:t>
            </a:r>
            <a:br>
              <a:rPr lang="hr-HR" sz="4000" b="1" u="sng" dirty="0"/>
            </a:br>
            <a:r>
              <a:rPr lang="hr-HR" sz="4000" b="1" u="sng" dirty="0"/>
              <a:t>AO 2015-ANALIZA</a:t>
            </a:r>
            <a:br>
              <a:rPr lang="hr-HR" sz="4000" b="1" u="sng" dirty="0"/>
            </a:br>
            <a:r>
              <a:rPr lang="hr-HR" sz="4000" b="1" u="sng" dirty="0"/>
              <a:t>(O’Shannessy)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501267"/>
              </p:ext>
            </p:extLst>
          </p:nvPr>
        </p:nvGraphicFramePr>
        <p:xfrm>
          <a:off x="457200" y="3268980"/>
          <a:ext cx="7620000" cy="146304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b="1" u="sng"/>
                        <a:t>BR.</a:t>
                      </a:r>
                      <a:r>
                        <a:rPr lang="hr-HR" b="1" u="sng" baseline="0"/>
                        <a:t>U</a:t>
                      </a:r>
                      <a:endParaRPr lang="hr-HR" u="sng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u="sng"/>
                        <a:t>TIP IZMJENE</a:t>
                      </a:r>
                      <a:endParaRPr lang="hr-HR" b="1" u="sng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u="sng"/>
                        <a:t>M</a:t>
                      </a:r>
                      <a:endParaRPr lang="hr-HR" u="sng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u="sng"/>
                        <a:t>Ž</a:t>
                      </a:r>
                      <a:endParaRPr lang="hr-HR" u="sng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b="1"/>
                        <a:t>0-4 udarca</a:t>
                      </a:r>
                      <a:endParaRPr lang="hr-H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Kratki</a:t>
                      </a:r>
                      <a:r>
                        <a:rPr lang="hr-HR" b="1" baseline="0" dirty="0"/>
                        <a:t> poen</a:t>
                      </a:r>
                      <a:endParaRPr lang="hr-HR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/>
                        <a:t>70%</a:t>
                      </a:r>
                      <a:endParaRPr lang="hr-H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/>
                        <a:t>66%</a:t>
                      </a:r>
                      <a:endParaRPr lang="hr-H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b="1"/>
                        <a:t>5-8 udaraca</a:t>
                      </a:r>
                      <a:endParaRPr lang="hr-H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aseline="0"/>
                        <a:t> Srednji poen</a:t>
                      </a:r>
                      <a:endParaRPr lang="hr-H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20%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23%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b="1"/>
                        <a:t>9+ udaraca</a:t>
                      </a:r>
                      <a:endParaRPr lang="hr-H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Dugi</a:t>
                      </a:r>
                      <a:r>
                        <a:rPr lang="hr-HR" baseline="0"/>
                        <a:t> poen</a:t>
                      </a:r>
                      <a:endParaRPr lang="hr-H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11%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33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hr-HR" dirty="0"/>
            </a:br>
            <a:br>
              <a:rPr lang="hr-HR" dirty="0"/>
            </a:br>
            <a:r>
              <a:rPr lang="hr-HR" sz="4000" b="1" u="sng" dirty="0"/>
              <a:t>US OPEN 2015- ANALIZA I PODJELA POENA NA BAZI BROJA ODIGRANIH UDARACA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" y="2905125"/>
            <a:ext cx="642937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474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hr-HR" sz="2800" b="1" dirty="0"/>
            </a:br>
            <a:br>
              <a:rPr lang="hr-HR" sz="2800" b="1" dirty="0"/>
            </a:br>
            <a:r>
              <a:rPr lang="hr-HR" sz="2800" b="1" u="sng" dirty="0"/>
              <a:t>US OPEN 2015 (O’Shannessy)</a:t>
            </a:r>
            <a:br>
              <a:rPr lang="hr-HR" sz="2800" b="1" u="sng" dirty="0"/>
            </a:br>
            <a:r>
              <a:rPr lang="hr-HR" sz="2800" b="1" u="sng" dirty="0"/>
              <a:t>KORELACIJA IZMEĐU USPJEŠNOSTI U KRATKIM IZMJENAMA I KONAČNOG ISHODA MEČA</a:t>
            </a:r>
            <a:br>
              <a:rPr lang="hr-HR" sz="2800" dirty="0"/>
            </a:br>
            <a:endParaRPr lang="hr-HR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" y="2905125"/>
            <a:ext cx="642937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39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hr-HR" sz="3200" b="1" dirty="0"/>
            </a:br>
            <a:br>
              <a:rPr lang="hr-HR" sz="3200" b="1" dirty="0"/>
            </a:br>
            <a:r>
              <a:rPr lang="hr-HR" sz="3200" b="1" u="sng" dirty="0"/>
              <a:t>US OPEN 2015- ANALIZA I POSTOTAK DOBIVENIH POENA S OBZIROM NA ODREĐENU TAKTIKU IGRE tj. FAZU POENA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" y="2905125"/>
            <a:ext cx="642937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77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hr-HR" sz="3200" b="1" u="sng" dirty="0"/>
            </a:br>
            <a:r>
              <a:rPr lang="hr-HR" sz="3200" b="1" u="sng" dirty="0"/>
              <a:t>POJEDINAČNI MEČEVI</a:t>
            </a:r>
            <a:br>
              <a:rPr lang="hr-HR" sz="3200" b="1" u="sng" dirty="0"/>
            </a:br>
            <a:r>
              <a:rPr lang="hr-HR" sz="3200" b="1" u="sng" dirty="0"/>
              <a:t>AO 2016.(„stara” podloga)</a:t>
            </a:r>
            <a:endParaRPr lang="hr-HR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hr-HR" dirty="0"/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20.1.2016., Federer-Dolgopolov (rd2), 63,75,61, </a:t>
            </a:r>
            <a:r>
              <a:rPr lang="hr-H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prosjek dužine </a:t>
            </a:r>
            <a:r>
              <a:rPr lang="hr-HR" u="sng">
                <a:latin typeface="Times New Roman" panose="02020603050405020304" pitchFamily="18" charset="0"/>
                <a:cs typeface="Times New Roman" panose="02020603050405020304" pitchFamily="18" charset="0"/>
              </a:rPr>
              <a:t>poena=2.49 udaraca </a:t>
            </a:r>
            <a:r>
              <a:rPr lang="hr-HR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hr-H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25.1.2016.,  Raonic-Wawrinka (rd4), 64,63,57,46,63, </a:t>
            </a:r>
            <a:r>
              <a:rPr lang="hr-H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prosjek dužine poena=2.6 udaraca 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26.1.2016., S.Williams-Sharapova (1/4), 64,61, </a:t>
            </a:r>
            <a:r>
              <a:rPr lang="hr-H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prosjek dužine poena=2.6 udaraca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29.1.2016., Murray-Raonic (1/2), 46,75,67,64,62, </a:t>
            </a:r>
            <a:r>
              <a:rPr lang="hr-H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prosjek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dužine poena=3.58 udaraca</a:t>
            </a:r>
          </a:p>
          <a:p>
            <a:endParaRPr lang="hr-HR" dirty="0"/>
          </a:p>
          <a:p>
            <a:pPr marL="11430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517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2026</TotalTime>
  <Words>641</Words>
  <Application>Microsoft Office PowerPoint</Application>
  <PresentationFormat>Prikaz na zaslonu (4:3)</PresentationFormat>
  <Paragraphs>97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</vt:lpstr>
      <vt:lpstr>Times New Roman</vt:lpstr>
      <vt:lpstr>Adjacency</vt:lpstr>
      <vt:lpstr>Budućnost i najnoviji trendovi u metodici treniranja vrhunskog tenisača, od juniora do profesionalca </vt:lpstr>
      <vt:lpstr>TENIS SE MIJENJA</vt:lpstr>
      <vt:lpstr>TREND I USPOREDBA S DRUGIM SPORTOVIMA</vt:lpstr>
      <vt:lpstr>PITANJE ZA SVE PRISUTNE </vt:lpstr>
      <vt:lpstr>  ŠTO GOVORE BROJKE? AO 2015-ANALIZA (O’Shannessy)</vt:lpstr>
      <vt:lpstr>  US OPEN 2015- ANALIZA I PODJELA POENA NA BAZI BROJA ODIGRANIH UDARACA</vt:lpstr>
      <vt:lpstr>  US OPEN 2015 (O’Shannessy) KORELACIJA IZMEĐU USPJEŠNOSTI U KRATKIM IZMJENAMA I KONAČNOG ISHODA MEČA </vt:lpstr>
      <vt:lpstr>  US OPEN 2015- ANALIZA I POSTOTAK DOBIVENIH POENA S OBZIROM NA ODREĐENU TAKTIKU IGRE tj. FAZU POENA</vt:lpstr>
      <vt:lpstr> POJEDINAČNI MEČEVI AO 2016.(„stara” podloga)</vt:lpstr>
      <vt:lpstr>POJEDINAČNI MEČEVI AO 2017.(„nova” podloga)</vt:lpstr>
      <vt:lpstr>METODIKA TRENINGA</vt:lpstr>
      <vt:lpstr>  TRENING „OTVARANJA POENA”-PRIORITETI  </vt:lpstr>
      <vt:lpstr>PRIMJERI VJEŽBI U GLAVNOM DIJELU TRENINGA</vt:lpstr>
      <vt:lpstr>IGRE SA ZADACIMA-OTVARANJE POENA</vt:lpstr>
      <vt:lpstr>ZAKLJUČAK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ORGANIZACIJSKI OBLICI RADA U TRENINGU TENISAČA JUNIORA</dc:title>
  <dc:creator>Nastavnik</dc:creator>
  <cp:lastModifiedBy>Korisnik</cp:lastModifiedBy>
  <cp:revision>228</cp:revision>
  <dcterms:created xsi:type="dcterms:W3CDTF">2013-06-18T07:01:22Z</dcterms:created>
  <dcterms:modified xsi:type="dcterms:W3CDTF">2019-08-13T09:11:49Z</dcterms:modified>
</cp:coreProperties>
</file>