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4" r:id="rId4"/>
    <p:sldId id="261" r:id="rId5"/>
    <p:sldId id="262" r:id="rId6"/>
    <p:sldId id="263" r:id="rId7"/>
    <p:sldId id="278" r:id="rId8"/>
    <p:sldId id="277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2" r:id="rId20"/>
    <p:sldId id="276" r:id="rId21"/>
    <p:sldId id="273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E0EF-08CC-4513-894A-39547B00751D}" type="datetimeFigureOut">
              <a:rPr lang="sr-Latn-CS" smtClean="0"/>
              <a:pPr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1EA6-84EB-47D8-848F-B6A4E6E3A98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1933575"/>
          </a:xfrm>
        </p:spPr>
        <p:txBody>
          <a:bodyPr/>
          <a:lstStyle/>
          <a:p>
            <a:pPr eaLnBrk="1" hangingPunct="1"/>
            <a:r>
              <a:rPr lang="hr-HR"/>
              <a:t>PSIHOLOŠKI TRENING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1989138"/>
            <a:ext cx="6400800" cy="1752600"/>
          </a:xfrm>
        </p:spPr>
        <p:txBody>
          <a:bodyPr/>
          <a:lstStyle/>
          <a:p>
            <a:pPr eaLnBrk="1" hangingPunct="1"/>
            <a:r>
              <a:rPr lang="hr-HR"/>
              <a:t>Psihološke karakteristike važne za uspješnost u tenisu</a:t>
            </a:r>
          </a:p>
        </p:txBody>
      </p:sp>
      <p:pic>
        <p:nvPicPr>
          <p:cNvPr id="4100" name="Picture 4" descr="nadal9_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213100"/>
            <a:ext cx="714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u="sng"/>
              <a:t>Uživanje u igri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686800" cy="49720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2800"/>
              <a:t>Tenis treba biti užitak</a:t>
            </a:r>
          </a:p>
          <a:p>
            <a:pPr eaLnBrk="1" hangingPunct="1">
              <a:lnSpc>
                <a:spcPct val="150000"/>
              </a:lnSpc>
            </a:pPr>
            <a:r>
              <a:rPr lang="hr-HR" sz="2800"/>
              <a:t>Dobro se igra jer se uživa, a ne...</a:t>
            </a:r>
          </a:p>
          <a:p>
            <a:pPr eaLnBrk="1" hangingPunct="1">
              <a:lnSpc>
                <a:spcPct val="150000"/>
              </a:lnSpc>
            </a:pPr>
            <a:r>
              <a:rPr lang="hr-HR" sz="2800"/>
              <a:t>Igrač koji uživa u igri će biti opušten, miran i pun energije</a:t>
            </a:r>
          </a:p>
          <a:p>
            <a:pPr eaLnBrk="1" hangingPunct="1">
              <a:lnSpc>
                <a:spcPct val="150000"/>
              </a:lnSpc>
            </a:pPr>
            <a:r>
              <a:rPr lang="hr-HR" sz="2800"/>
              <a:t>Uživanje u natjecanju sa samim sobom te izazovima (protivnik, okolina, vrijeme..) je važnije od uživanja u pobjedi </a:t>
            </a:r>
            <a:endParaRPr lang="en-US" sz="280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hr-HR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User\Documents\Sve je moguće\Slike po redu\Kako se opustiti- Roger Feder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u="sng">
                <a:solidFill>
                  <a:schemeClr val="tx1"/>
                </a:solidFill>
              </a:rPr>
              <a:t>Motivacija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2800"/>
              <a:t>Potreba započeti i nastaviti činiti neku aktivnost</a:t>
            </a:r>
          </a:p>
          <a:p>
            <a:pPr eaLnBrk="1" hangingPunct="1">
              <a:lnSpc>
                <a:spcPct val="150000"/>
              </a:lnSpc>
            </a:pPr>
            <a:r>
              <a:rPr lang="hr-HR" sz="2800"/>
              <a:t>Uzrokuje potrebu za treningom</a:t>
            </a:r>
          </a:p>
          <a:p>
            <a:pPr eaLnBrk="1" hangingPunct="1">
              <a:lnSpc>
                <a:spcPct val="150000"/>
              </a:lnSpc>
            </a:pPr>
            <a:r>
              <a:rPr lang="hr-HR" sz="2800"/>
              <a:t>Bez motiva nema ni akcije</a:t>
            </a:r>
          </a:p>
          <a:p>
            <a:pPr eaLnBrk="1" hangingPunct="1">
              <a:lnSpc>
                <a:spcPct val="150000"/>
              </a:lnSpc>
            </a:pPr>
            <a:r>
              <a:rPr lang="hr-HR" sz="2800"/>
              <a:t>Izvor discipline i predanosti</a:t>
            </a:r>
          </a:p>
          <a:p>
            <a:pPr eaLnBrk="1" hangingPunct="1">
              <a:lnSpc>
                <a:spcPct val="150000"/>
              </a:lnSpc>
            </a:pPr>
            <a:r>
              <a:rPr lang="hr-HR" sz="2800"/>
              <a:t>Uzrokuje naše ponašanje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hangingPunct="1"/>
            <a:r>
              <a:rPr lang="sl-SI" sz="3400">
                <a:solidFill>
                  <a:schemeClr val="tx1"/>
                </a:solidFill>
              </a:rPr>
              <a:t>Unutrašnja i Vanjska motivacija</a:t>
            </a:r>
            <a:endParaRPr lang="hr-HR" sz="3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2963"/>
            <a:ext cx="8229600" cy="4530725"/>
          </a:xfrm>
        </p:spPr>
        <p:txBody>
          <a:bodyPr/>
          <a:lstStyle/>
          <a:p>
            <a:pPr eaLnBrk="1" hangingPunct="1"/>
            <a:r>
              <a:rPr lang="hr-HR"/>
              <a:t>Unutrašnji razlozi</a:t>
            </a:r>
          </a:p>
          <a:p>
            <a:pPr eaLnBrk="1" hangingPunct="1">
              <a:buFont typeface="Wingdings" pitchFamily="2" charset="2"/>
              <a:buNone/>
            </a:pPr>
            <a:endParaRPr lang="hr-HR"/>
          </a:p>
          <a:p>
            <a:pPr eaLnBrk="1" hangingPunct="1"/>
            <a:r>
              <a:rPr lang="hr-HR"/>
              <a:t>Vanjski razlozi</a:t>
            </a:r>
          </a:p>
        </p:txBody>
      </p:sp>
      <p:pic>
        <p:nvPicPr>
          <p:cNvPr id="19460" name="Picture 4" descr="djokov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785938"/>
            <a:ext cx="36369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Unutrašnja- vanjska motivacija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/>
              <a:t>   Unutarnja- igra tenis zato jer voli igrati, jer želi savladati vještinu i jer se želi natjecati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/>
              <a:t>  Vanjska- igra tenis zbog toga jer želi nagradu, trofej ili zbog toga da bude priznat u društvu</a:t>
            </a:r>
          </a:p>
          <a:p>
            <a:pPr eaLnBrk="1" hangingPunct="1">
              <a:buFont typeface="Wingdings" pitchFamily="2" charset="2"/>
              <a:buNone/>
            </a:pPr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u="sng"/>
              <a:t>Koncentracija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/>
              <a:t>Sposobnost ostati u sadašnjosti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/>
              <a:t>Fokus na ono što je bitno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/>
              <a:t>Zadržati ga u zadanom vremenu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/>
              <a:t>Ključ za kontrolu emocija</a:t>
            </a:r>
          </a:p>
          <a:p>
            <a:pPr eaLnBrk="1" hangingPunct="1">
              <a:buFont typeface="Wingdings" pitchFamily="2" charset="2"/>
              <a:buNone/>
            </a:pPr>
            <a:endParaRPr lang="hr-HR"/>
          </a:p>
          <a:p>
            <a:pPr eaLnBrk="1" hangingPunct="1">
              <a:buFont typeface="Wingdings" pitchFamily="2" charset="2"/>
              <a:buNone/>
            </a:pPr>
            <a:r>
              <a:rPr lang="hr-HR"/>
              <a:t>“Um vodi tijelo”</a:t>
            </a:r>
          </a:p>
          <a:p>
            <a:pPr eaLnBrk="1" hangingPunct="1">
              <a:buFont typeface="Wingdings" pitchFamily="2" charset="2"/>
              <a:buNone/>
            </a:pPr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User\Pictures\f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Koncentracija- vrste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/>
              <a:t>Vanjska- daleka (sagledavanje situacije)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/>
              <a:t>             - bliska (gledanje lopte)</a:t>
            </a:r>
          </a:p>
          <a:p>
            <a:pPr eaLnBrk="1" hangingPunct="1">
              <a:buFont typeface="Wingdings" pitchFamily="2" charset="2"/>
              <a:buNone/>
            </a:pPr>
            <a:endParaRPr lang="hr-HR"/>
          </a:p>
          <a:p>
            <a:pPr eaLnBrk="1" hangingPunct="1">
              <a:buFont typeface="Wingdings" pitchFamily="2" charset="2"/>
              <a:buNone/>
            </a:pPr>
            <a:r>
              <a:rPr lang="hr-HR"/>
              <a:t>Unutrašnja- daleka (plan igre, analize)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/>
              <a:t>                  - bliska (osjećaj zahvata)</a:t>
            </a:r>
          </a:p>
          <a:p>
            <a:pPr eaLnBrk="1" hangingPunct="1"/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785938"/>
            <a:ext cx="8229600" cy="1143000"/>
          </a:xfrm>
        </p:spPr>
        <p:txBody>
          <a:bodyPr/>
          <a:lstStyle/>
          <a:p>
            <a:pPr algn="ctr"/>
            <a:r>
              <a:rPr lang="hr-HR" sz="4400" b="1"/>
              <a:t>Vježbe na teniskom terenu</a:t>
            </a:r>
            <a:endParaRPr lang="en-GB" sz="44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 u="sng"/>
              <a:t>Koncentracija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dirty="0"/>
              <a:t>Igra smanjenom lopticom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/>
              <a:t>Igra lopticom koja nepravilno odskače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/>
              <a:t>Igra s više lopti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/>
              <a:t>Tenis u “tišini”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/>
              <a:t>Hop-hit vježba</a:t>
            </a:r>
          </a:p>
          <a:p>
            <a:pPr eaLnBrk="1" hangingPunct="1">
              <a:lnSpc>
                <a:spcPct val="150000"/>
              </a:lnSpc>
            </a:pPr>
            <a:endParaRPr lang="hr-HR" dirty="0"/>
          </a:p>
          <a:p>
            <a:pPr eaLnBrk="1" hangingPunct="1">
              <a:buFont typeface="Wingdings" pitchFamily="2" charset="2"/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Karakteristike teniske igre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9"/>
            <a:ext cx="8229600" cy="417355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dirty="0"/>
              <a:t>Pojedinačni sport- motivacija, dati 100%</a:t>
            </a:r>
          </a:p>
          <a:p>
            <a:pPr eaLnBrk="1" hangingPunct="1">
              <a:lnSpc>
                <a:spcPct val="90000"/>
              </a:lnSpc>
            </a:pPr>
            <a:endParaRPr lang="hr-HR" sz="1000" dirty="0"/>
          </a:p>
          <a:p>
            <a:pPr eaLnBrk="1" hangingPunct="1">
              <a:lnSpc>
                <a:spcPct val="90000"/>
              </a:lnSpc>
            </a:pPr>
            <a:r>
              <a:rPr lang="hr-HR" sz="2800" dirty="0"/>
              <a:t>Nisu dozvoljeni savjeti</a:t>
            </a:r>
          </a:p>
          <a:p>
            <a:pPr eaLnBrk="1" hangingPunct="1">
              <a:lnSpc>
                <a:spcPct val="90000"/>
              </a:lnSpc>
            </a:pPr>
            <a:endParaRPr lang="hr-HR" sz="1000" dirty="0"/>
          </a:p>
          <a:p>
            <a:pPr eaLnBrk="1" hangingPunct="1">
              <a:lnSpc>
                <a:spcPct val="90000"/>
              </a:lnSpc>
            </a:pPr>
            <a:r>
              <a:rPr lang="hr-HR" sz="2800" dirty="0"/>
              <a:t>Odluke se donose pod vremenskim pritiskom</a:t>
            </a:r>
          </a:p>
          <a:p>
            <a:pPr eaLnBrk="1" hangingPunct="1">
              <a:lnSpc>
                <a:spcPct val="90000"/>
              </a:lnSpc>
            </a:pPr>
            <a:endParaRPr lang="hr-HR" sz="1000" dirty="0"/>
          </a:p>
          <a:p>
            <a:pPr eaLnBrk="1" hangingPunct="1">
              <a:lnSpc>
                <a:spcPct val="90000"/>
              </a:lnSpc>
            </a:pPr>
            <a:r>
              <a:rPr lang="hr-HR" sz="2800" dirty="0"/>
              <a:t>Mnogo vremena između poena i gemova</a:t>
            </a:r>
          </a:p>
          <a:p>
            <a:pPr eaLnBrk="1" hangingPunct="1">
              <a:lnSpc>
                <a:spcPct val="90000"/>
              </a:lnSpc>
            </a:pPr>
            <a:endParaRPr lang="hr-HR" sz="1000" dirty="0"/>
          </a:p>
          <a:p>
            <a:pPr eaLnBrk="1" hangingPunct="1">
              <a:lnSpc>
                <a:spcPct val="90000"/>
              </a:lnSpc>
            </a:pPr>
            <a:r>
              <a:rPr lang="hr-HR" sz="2800" dirty="0"/>
              <a:t>Neodređeno trajanje meča</a:t>
            </a:r>
          </a:p>
          <a:p>
            <a:pPr eaLnBrk="1" hangingPunct="1">
              <a:lnSpc>
                <a:spcPct val="90000"/>
              </a:lnSpc>
            </a:pPr>
            <a:endParaRPr lang="hr-HR" sz="1000" dirty="0"/>
          </a:p>
          <a:p>
            <a:pPr eaLnBrk="1" hangingPunct="1">
              <a:lnSpc>
                <a:spcPct val="90000"/>
              </a:lnSpc>
            </a:pPr>
            <a:r>
              <a:rPr lang="hr-HR" sz="2800" dirty="0"/>
              <a:t>Nema mogućnosti zamjene igrača</a:t>
            </a:r>
          </a:p>
          <a:p>
            <a:pPr eaLnBrk="1" hangingPunct="1">
              <a:lnSpc>
                <a:spcPct val="90000"/>
              </a:lnSpc>
            </a:pPr>
            <a:endParaRPr lang="hr-H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User\Documents\Sve je moguće\Nove slike Dana\IF9F3071 djokovi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890" y="1571625"/>
            <a:ext cx="557022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 u="sng"/>
              <a:t>Motivacija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dirty="0"/>
              <a:t>Gađanje ciljeva servisom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/>
              <a:t>Imitacija šampiona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/>
              <a:t>Igranje unutar linija za parove u 1 minuti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/>
              <a:t>Igranje što većeg broja udaraca u minuti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/>
              <a:t>Servis za ocjenu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/>
              <a:t>“Knock-out”sistem</a:t>
            </a:r>
          </a:p>
          <a:p>
            <a:pPr eaLnBrk="1" hangingPunct="1">
              <a:lnSpc>
                <a:spcPct val="90000"/>
              </a:lnSpc>
            </a:pPr>
            <a:r>
              <a:rPr lang="hr-HR" sz="2800"/>
              <a:t>Veliki broj različitih podloga, lopti...</a:t>
            </a:r>
          </a:p>
          <a:p>
            <a:pPr eaLnBrk="1" hangingPunct="1">
              <a:lnSpc>
                <a:spcPct val="90000"/>
              </a:lnSpc>
            </a:pPr>
            <a:r>
              <a:rPr lang="hr-HR" sz="2800"/>
              <a:t>Duga natjecateljska sezona</a:t>
            </a:r>
          </a:p>
          <a:p>
            <a:pPr eaLnBrk="1" hangingPunct="1">
              <a:lnSpc>
                <a:spcPct val="90000"/>
              </a:lnSpc>
            </a:pPr>
            <a:r>
              <a:rPr lang="hr-HR" sz="2800"/>
              <a:t>Igra se u tišini</a:t>
            </a:r>
          </a:p>
          <a:p>
            <a:pPr eaLnBrk="1" hangingPunct="1">
              <a:lnSpc>
                <a:spcPct val="90000"/>
              </a:lnSpc>
            </a:pPr>
            <a:r>
              <a:rPr lang="hr-HR" sz="2800"/>
              <a:t>Važan je svaki udarac</a:t>
            </a:r>
          </a:p>
        </p:txBody>
      </p:sp>
      <p:pic>
        <p:nvPicPr>
          <p:cNvPr id="7171" name="Picture 4" descr="tso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786063"/>
            <a:ext cx="32115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Karakteristike teniske igre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/>
              <a:t>Razvoj psiholoških karakteristika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755775"/>
            <a:ext cx="515778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800"/>
              <a:t>Uzrast od 5 do 10 godina:</a:t>
            </a:r>
          </a:p>
          <a:p>
            <a:pPr eaLnBrk="1" hangingPunct="1">
              <a:lnSpc>
                <a:spcPct val="80000"/>
              </a:lnSpc>
            </a:pPr>
            <a:endParaRPr lang="hr-HR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800"/>
              <a:t>-  Uživanje u igri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800"/>
              <a:t>-  Koncentracija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800"/>
              <a:t>Motivacija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2800"/>
          </a:p>
        </p:txBody>
      </p:sp>
      <p:pic>
        <p:nvPicPr>
          <p:cNvPr id="8196" name="Picture 4" descr="kim-clijsters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143125"/>
            <a:ext cx="31242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/>
              <a:t>Razvoj psiholoških karakteristika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800"/>
              <a:t>Uzrast od 10 do 15 godina: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800"/>
              <a:t>  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800"/>
              <a:t>Uživanje u igri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800"/>
              <a:t>Koncentracija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800"/>
              <a:t>Motivacija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800"/>
              <a:t>Emocionalna kontrola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800"/>
              <a:t>Pozitivno razmišljanje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2800"/>
          </a:p>
        </p:txBody>
      </p:sp>
      <p:pic>
        <p:nvPicPr>
          <p:cNvPr id="9220" name="Picture 4" descr="young-monica-se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25650"/>
            <a:ext cx="31432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/>
              <a:t>Zbog čega se psihološki trening ne provodi???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8650"/>
            <a:ext cx="822960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/>
              <a:t>Metalna snaga je urođena</a:t>
            </a:r>
          </a:p>
          <a:p>
            <a:pPr eaLnBrk="1" hangingPunct="1">
              <a:lnSpc>
                <a:spcPct val="150000"/>
              </a:lnSpc>
            </a:pPr>
            <a:r>
              <a:rPr lang="hr-HR"/>
              <a:t>Teško je naći psihologa specijalista</a:t>
            </a:r>
          </a:p>
          <a:p>
            <a:pPr eaLnBrk="1" hangingPunct="1">
              <a:lnSpc>
                <a:spcPct val="150000"/>
              </a:lnSpc>
            </a:pPr>
            <a:r>
              <a:rPr lang="hr-HR"/>
              <a:t>Prije nisu radili na MP pa zašto bi sada</a:t>
            </a:r>
          </a:p>
          <a:p>
            <a:pPr eaLnBrk="1" hangingPunct="1">
              <a:lnSpc>
                <a:spcPct val="150000"/>
              </a:lnSpc>
            </a:pPr>
            <a:r>
              <a:rPr lang="hr-HR"/>
              <a:t>Treneri nisu dovoljno educirani</a:t>
            </a:r>
          </a:p>
          <a:p>
            <a:pPr eaLnBrk="1" hangingPunct="1">
              <a:lnSpc>
                <a:spcPct val="150000"/>
              </a:lnSpc>
            </a:pPr>
            <a:r>
              <a:rPr lang="sl-SI"/>
              <a:t>Nepovjerenje u mentalni trening</a:t>
            </a:r>
          </a:p>
          <a:p>
            <a:pPr eaLnBrk="1" hangingPunct="1">
              <a:lnSpc>
                <a:spcPct val="90000"/>
              </a:lnSpc>
            </a:pPr>
            <a:endParaRPr lang="hr-HR"/>
          </a:p>
          <a:p>
            <a:pPr eaLnBrk="1" hangingPunct="1">
              <a:lnSpc>
                <a:spcPct val="90000"/>
              </a:lnSpc>
            </a:pPr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User\Pictures\1620729_10152744772701388_306385582862808961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459" y="0"/>
            <a:ext cx="68490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User\Documents\Sve je moguće\Nove slike Dana\Čila na klu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/>
              <a:t>Pitanje!</a:t>
            </a:r>
            <a:endParaRPr lang="hr-H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4000">
                <a:solidFill>
                  <a:schemeClr val="tx2"/>
                </a:solidFill>
              </a:rPr>
              <a:t>Kako se osjećaju vrhunski igrači kada igraju svoj najbolji tenis?</a:t>
            </a:r>
            <a:endParaRPr lang="hr-HR" sz="4000">
              <a:solidFill>
                <a:schemeClr val="tx2"/>
              </a:solidFill>
            </a:endParaRPr>
          </a:p>
        </p:txBody>
      </p:sp>
      <p:pic>
        <p:nvPicPr>
          <p:cNvPr id="12292" name="Picture 4" descr="murra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429000"/>
            <a:ext cx="71437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377</Words>
  <Application>Microsoft Office PowerPoint</Application>
  <PresentationFormat>Prikaz na zaslonu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PSIHOLOŠKI TRENING</vt:lpstr>
      <vt:lpstr>Karakteristike teniske igre</vt:lpstr>
      <vt:lpstr>Karakteristike teniske igre</vt:lpstr>
      <vt:lpstr>Razvoj psiholoških karakteristika</vt:lpstr>
      <vt:lpstr>Razvoj psiholoških karakteristika</vt:lpstr>
      <vt:lpstr>Zbog čega se psihološki trening ne provodi???</vt:lpstr>
      <vt:lpstr>PowerPoint prezentacija</vt:lpstr>
      <vt:lpstr>PowerPoint prezentacija</vt:lpstr>
      <vt:lpstr>Pitanje!</vt:lpstr>
      <vt:lpstr>Uživanje u igri</vt:lpstr>
      <vt:lpstr>PowerPoint prezentacija</vt:lpstr>
      <vt:lpstr>Motivacija</vt:lpstr>
      <vt:lpstr>Unutrašnja i Vanjska motivacija</vt:lpstr>
      <vt:lpstr>Unutrašnja- vanjska motivacija</vt:lpstr>
      <vt:lpstr>Koncentracija</vt:lpstr>
      <vt:lpstr>PowerPoint prezentacija</vt:lpstr>
      <vt:lpstr>Koncentracija- vrste</vt:lpstr>
      <vt:lpstr>Vježbe na teniskom terenu</vt:lpstr>
      <vt:lpstr>Koncentracija</vt:lpstr>
      <vt:lpstr>PowerPoint prezentacija</vt:lpstr>
      <vt:lpstr>Motivacija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Korisnik</cp:lastModifiedBy>
  <cp:revision>8</cp:revision>
  <dcterms:created xsi:type="dcterms:W3CDTF">2016-12-20T12:59:46Z</dcterms:created>
  <dcterms:modified xsi:type="dcterms:W3CDTF">2019-08-13T09:04:07Z</dcterms:modified>
</cp:coreProperties>
</file>